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6"/>
  </p:notesMasterIdLst>
  <p:sldIdLst>
    <p:sldId id="257" r:id="rId2"/>
    <p:sldId id="264" r:id="rId3"/>
    <p:sldId id="275" r:id="rId4"/>
    <p:sldId id="273" r:id="rId5"/>
    <p:sldId id="277" r:id="rId6"/>
    <p:sldId id="258" r:id="rId7"/>
    <p:sldId id="259" r:id="rId8"/>
    <p:sldId id="261" r:id="rId9"/>
    <p:sldId id="262" r:id="rId10"/>
    <p:sldId id="263" r:id="rId11"/>
    <p:sldId id="271" r:id="rId12"/>
    <p:sldId id="269" r:id="rId13"/>
    <p:sldId id="268" r:id="rId14"/>
    <p:sldId id="267" r:id="rId15"/>
  </p:sldIdLst>
  <p:sldSz cx="9144000" cy="6858000" type="screen4x3"/>
  <p:notesSz cx="6724650" cy="97742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Estilo com Tema 1 - Ênfas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7" autoAdjust="0"/>
    <p:restoredTop sz="94660"/>
  </p:normalViewPr>
  <p:slideViewPr>
    <p:cSldViewPr>
      <p:cViewPr>
        <p:scale>
          <a:sx n="98" d="100"/>
          <a:sy n="98" d="100"/>
        </p:scale>
        <p:origin x="-2004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2781841185850372E-2"/>
          <c:y val="5.3639846743295021E-2"/>
          <c:w val="0.90913523052560208"/>
          <c:h val="0.754789272030651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Plan1!$C$1</c:f>
              <c:strCache>
                <c:ptCount val="1"/>
              </c:strCache>
            </c:strRef>
          </c:tx>
          <c:invertIfNegative val="0"/>
          <c:cat>
            <c:strRef>
              <c:f>Plan1!$B$2:$B$17</c:f>
              <c:strCache>
                <c:ptCount val="16"/>
                <c:pt idx="0">
                  <c:v> 50 </c:v>
                </c:pt>
                <c:pt idx="1">
                  <c:v> 100 </c:v>
                </c:pt>
                <c:pt idx="2">
                  <c:v> 200 </c:v>
                </c:pt>
                <c:pt idx="3">
                  <c:v> 300 </c:v>
                </c:pt>
                <c:pt idx="4">
                  <c:v> 400 </c:v>
                </c:pt>
                <c:pt idx="5">
                  <c:v> 500 </c:v>
                </c:pt>
                <c:pt idx="6">
                  <c:v> 600 </c:v>
                </c:pt>
                <c:pt idx="7">
                  <c:v> 700 </c:v>
                </c:pt>
                <c:pt idx="8">
                  <c:v> 800 </c:v>
                </c:pt>
                <c:pt idx="9">
                  <c:v> 900 </c:v>
                </c:pt>
                <c:pt idx="10">
                  <c:v> 1.000 </c:v>
                </c:pt>
                <c:pt idx="11">
                  <c:v> 1.500 </c:v>
                </c:pt>
                <c:pt idx="12">
                  <c:v> 2.000 </c:v>
                </c:pt>
                <c:pt idx="13">
                  <c:v> 5.000 </c:v>
                </c:pt>
                <c:pt idx="14">
                  <c:v> 10.000 </c:v>
                </c:pt>
                <c:pt idx="15">
                  <c:v>Mais
10.000</c:v>
                </c:pt>
              </c:strCache>
            </c:strRef>
          </c:cat>
          <c:val>
            <c:numRef>
              <c:f>Plan1!$D$2:$D$17</c:f>
              <c:numCache>
                <c:formatCode>_(* #,##0_);_(* \(#,##0\);_(* "-"??_);_(@_)</c:formatCode>
                <c:ptCount val="16"/>
                <c:pt idx="0">
                  <c:v>842</c:v>
                </c:pt>
                <c:pt idx="1">
                  <c:v>1172</c:v>
                </c:pt>
                <c:pt idx="2">
                  <c:v>2255</c:v>
                </c:pt>
                <c:pt idx="3">
                  <c:v>1415</c:v>
                </c:pt>
                <c:pt idx="4">
                  <c:v>961</c:v>
                </c:pt>
                <c:pt idx="5">
                  <c:v>593</c:v>
                </c:pt>
                <c:pt idx="6">
                  <c:v>385</c:v>
                </c:pt>
                <c:pt idx="7">
                  <c:v>289</c:v>
                </c:pt>
                <c:pt idx="8">
                  <c:v>225</c:v>
                </c:pt>
                <c:pt idx="9">
                  <c:v>162</c:v>
                </c:pt>
                <c:pt idx="10">
                  <c:v>151</c:v>
                </c:pt>
                <c:pt idx="11">
                  <c:v>358</c:v>
                </c:pt>
                <c:pt idx="12">
                  <c:v>180</c:v>
                </c:pt>
                <c:pt idx="13">
                  <c:v>264</c:v>
                </c:pt>
                <c:pt idx="14">
                  <c:v>47</c:v>
                </c:pt>
                <c:pt idx="15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110784"/>
        <c:axId val="77309632"/>
      </c:barChart>
      <c:catAx>
        <c:axId val="77110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00"/>
                </a:pPr>
                <a:r>
                  <a:rPr lang="pt-BR" sz="1000"/>
                  <a:t>Sacas
de café</a:t>
                </a:r>
              </a:p>
            </c:rich>
          </c:tx>
          <c:layout>
            <c:manualLayout>
              <c:xMode val="edge"/>
              <c:yMode val="edge"/>
              <c:x val="1.7410228509249184E-2"/>
              <c:y val="0.8084291187739464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/>
            </a:pPr>
            <a:endParaRPr lang="pt-BR"/>
          </a:p>
        </c:txPr>
        <c:crossAx val="77309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730963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/>
                  <a:t>Cooperados</a:t>
                </a:r>
              </a:p>
            </c:rich>
          </c:tx>
          <c:layout>
            <c:manualLayout>
              <c:xMode val="edge"/>
              <c:yMode val="edge"/>
              <c:x val="4.2757885884028264E-3"/>
              <c:y val="0.27715244941373368"/>
            </c:manualLayout>
          </c:layout>
          <c:overlay val="0"/>
        </c:title>
        <c:numFmt formatCode="_(* #,##0_);_(* \(#,##0\);_(* &quot;-&quot;??_);_(@_)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/>
            </a:pPr>
            <a:endParaRPr lang="pt-BR"/>
          </a:p>
        </c:txPr>
        <c:crossAx val="77110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Plan1!$A$4</c:f>
              <c:strCache>
                <c:ptCount val="1"/>
                <c:pt idx="0">
                  <c:v>São Paulo</c:v>
                </c:pt>
              </c:strCache>
            </c:strRef>
          </c:tx>
          <c:invertIfNegative val="0"/>
          <c:cat>
            <c:strRef>
              <c:f>Plan1!$B$1:$C$1</c:f>
              <c:strCache>
                <c:ptCount val="2"/>
                <c:pt idx="0">
                  <c:v>2.010</c:v>
                </c:pt>
                <c:pt idx="1">
                  <c:v>2.011 *</c:v>
                </c:pt>
              </c:strCache>
            </c:strRef>
          </c:cat>
          <c:val>
            <c:numRef>
              <c:f>Plan1!$B$4:$C$4</c:f>
              <c:numCache>
                <c:formatCode>General</c:formatCode>
                <c:ptCount val="2"/>
                <c:pt idx="0" formatCode="_-* #,##0_-;\-* #,##0_-;_-* &quot;-&quot;??_-;_-@_-">
                  <c:v>3650000</c:v>
                </c:pt>
                <c:pt idx="1">
                  <c:v>4820000</c:v>
                </c:pt>
              </c:numCache>
            </c:numRef>
          </c:val>
        </c:ser>
        <c:ser>
          <c:idx val="1"/>
          <c:order val="1"/>
          <c:tx>
            <c:strRef>
              <c:f>Plan1!$A$3</c:f>
              <c:strCache>
                <c:ptCount val="1"/>
                <c:pt idx="0">
                  <c:v>Cerrado Mineiro</c:v>
                </c:pt>
              </c:strCache>
            </c:strRef>
          </c:tx>
          <c:invertIfNegative val="0"/>
          <c:cat>
            <c:strRef>
              <c:f>Plan1!$B$1:$C$1</c:f>
              <c:strCache>
                <c:ptCount val="2"/>
                <c:pt idx="0">
                  <c:v>2.010</c:v>
                </c:pt>
                <c:pt idx="1">
                  <c:v>2.011 *</c:v>
                </c:pt>
              </c:strCache>
            </c:strRef>
          </c:cat>
          <c:val>
            <c:numRef>
              <c:f>Plan1!$B$3:$C$3</c:f>
              <c:numCache>
                <c:formatCode>General</c:formatCode>
                <c:ptCount val="2"/>
                <c:pt idx="0">
                  <c:v>36280000</c:v>
                </c:pt>
                <c:pt idx="1">
                  <c:v>75670000</c:v>
                </c:pt>
              </c:numCache>
            </c:numRef>
          </c:val>
        </c:ser>
        <c:ser>
          <c:idx val="0"/>
          <c:order val="2"/>
          <c:tx>
            <c:strRef>
              <c:f>Plan1!$A$2</c:f>
              <c:strCache>
                <c:ptCount val="1"/>
                <c:pt idx="0">
                  <c:v>Sul Minas</c:v>
                </c:pt>
              </c:strCache>
            </c:strRef>
          </c:tx>
          <c:invertIfNegative val="0"/>
          <c:cat>
            <c:strRef>
              <c:f>Plan1!$B$1:$C$1</c:f>
              <c:strCache>
                <c:ptCount val="2"/>
                <c:pt idx="0">
                  <c:v>2.010</c:v>
                </c:pt>
                <c:pt idx="1">
                  <c:v>2.011 *</c:v>
                </c:pt>
              </c:strCache>
            </c:strRef>
          </c:cat>
          <c:val>
            <c:numRef>
              <c:f>Plan1!$B$2:$C$2</c:f>
              <c:numCache>
                <c:formatCode>General</c:formatCode>
                <c:ptCount val="2"/>
                <c:pt idx="0" formatCode="_-* #,##0_-;\-* #,##0_-;_-* &quot;-&quot;??_-;_-@_-">
                  <c:v>32120800</c:v>
                </c:pt>
                <c:pt idx="1">
                  <c:v>55157000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1990656"/>
        <c:axId val="82471744"/>
      </c:barChart>
      <c:catAx>
        <c:axId val="121990656"/>
        <c:scaling>
          <c:orientation val="minMax"/>
        </c:scaling>
        <c:delete val="0"/>
        <c:axPos val="b"/>
        <c:majorTickMark val="out"/>
        <c:minorTickMark val="none"/>
        <c:tickLblPos val="nextTo"/>
        <c:crossAx val="82471744"/>
        <c:crosses val="autoZero"/>
        <c:auto val="1"/>
        <c:lblAlgn val="ctr"/>
        <c:lblOffset val="100"/>
        <c:noMultiLvlLbl val="0"/>
      </c:catAx>
      <c:valAx>
        <c:axId val="82471744"/>
        <c:scaling>
          <c:orientation val="minMax"/>
          <c:max val="140000000"/>
        </c:scaling>
        <c:delete val="0"/>
        <c:axPos val="l"/>
        <c:majorGridlines/>
        <c:numFmt formatCode="_-* #,##0_-;\-* #,##0_-;_-* &quot;-&quot;??_-;_-@_-" sourceLinked="1"/>
        <c:majorTickMark val="out"/>
        <c:minorTickMark val="none"/>
        <c:tickLblPos val="nextTo"/>
        <c:crossAx val="12199065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SINDICAFESP         SINDICAFE-MG         DIEESE                 DIEESE                 DIEESE                 DIEESE                 DIEESE                  </c:v>
                </c:pt>
              </c:strCache>
            </c:strRef>
          </c:cat>
          <c:val>
            <c:numRef>
              <c:f>Plan1!$B$2</c:f>
              <c:numCache>
                <c:formatCode>0%</c:formatCode>
                <c:ptCount val="1"/>
                <c:pt idx="0">
                  <c:v>0.5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Série 2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SINDICAFESP         SINDICAFE-MG         DIEESE                 DIEESE                 DIEESE                 DIEESE                 DIEESE                  </c:v>
                </c:pt>
              </c:strCache>
            </c:strRef>
          </c:cat>
          <c:val>
            <c:numRef>
              <c:f>Plan1!$C$2</c:f>
              <c:numCache>
                <c:formatCode>0%</c:formatCode>
                <c:ptCount val="1"/>
                <c:pt idx="0">
                  <c:v>0.66</c:v>
                </c:pt>
              </c:numCache>
            </c:numRef>
          </c:val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Série 3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SINDICAFESP         SINDICAFE-MG         DIEESE                 DIEESE                 DIEESE                 DIEESE                 DIEESE                  </c:v>
                </c:pt>
              </c:strCache>
            </c:strRef>
          </c:cat>
          <c:val>
            <c:numRef>
              <c:f>Plan1!$D$2</c:f>
              <c:numCache>
                <c:formatCode>0%</c:formatCode>
                <c:ptCount val="1"/>
                <c:pt idx="0">
                  <c:v>1.51</c:v>
                </c:pt>
              </c:numCache>
            </c:numRef>
          </c:val>
        </c:ser>
        <c:ser>
          <c:idx val="3"/>
          <c:order val="3"/>
          <c:tx>
            <c:strRef>
              <c:f>Plan1!$E$1</c:f>
              <c:strCache>
                <c:ptCount val="1"/>
                <c:pt idx="0">
                  <c:v>Série 4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SINDICAFESP         SINDICAFE-MG         DIEESE                 DIEESE                 DIEESE                 DIEESE                 DIEESE                  </c:v>
                </c:pt>
              </c:strCache>
            </c:strRef>
          </c:cat>
          <c:val>
            <c:numRef>
              <c:f>Plan1!$E$2</c:f>
              <c:numCache>
                <c:formatCode>0%</c:formatCode>
                <c:ptCount val="1"/>
                <c:pt idx="0">
                  <c:v>2.9</c:v>
                </c:pt>
              </c:numCache>
            </c:numRef>
          </c:val>
        </c:ser>
        <c:ser>
          <c:idx val="4"/>
          <c:order val="4"/>
          <c:tx>
            <c:strRef>
              <c:f>Plan1!$F$1</c:f>
              <c:strCache>
                <c:ptCount val="1"/>
                <c:pt idx="0">
                  <c:v>Série 5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SINDICAFESP         SINDICAFE-MG         DIEESE                 DIEESE                 DIEESE                 DIEESE                 DIEESE                  </c:v>
                </c:pt>
              </c:strCache>
            </c:strRef>
          </c:cat>
          <c:val>
            <c:numRef>
              <c:f>Plan1!$F$2</c:f>
              <c:numCache>
                <c:formatCode>0%</c:formatCode>
                <c:ptCount val="1"/>
                <c:pt idx="0">
                  <c:v>1.19</c:v>
                </c:pt>
              </c:numCache>
            </c:numRef>
          </c:val>
        </c:ser>
        <c:ser>
          <c:idx val="5"/>
          <c:order val="5"/>
          <c:tx>
            <c:strRef>
              <c:f>Plan1!$G$1</c:f>
              <c:strCache>
                <c:ptCount val="1"/>
                <c:pt idx="0">
                  <c:v>Série 6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SINDICAFESP         SINDICAFE-MG         DIEESE                 DIEESE                 DIEESE                 DIEESE                 DIEESE                  </c:v>
                </c:pt>
              </c:strCache>
            </c:strRef>
          </c:cat>
          <c:val>
            <c:numRef>
              <c:f>Plan1!$G$2</c:f>
              <c:numCache>
                <c:formatCode>0%</c:formatCode>
                <c:ptCount val="1"/>
                <c:pt idx="0">
                  <c:v>1.42</c:v>
                </c:pt>
              </c:numCache>
            </c:numRef>
          </c:val>
        </c:ser>
        <c:ser>
          <c:idx val="6"/>
          <c:order val="6"/>
          <c:tx>
            <c:strRef>
              <c:f>Plan1!$H$1</c:f>
              <c:strCache>
                <c:ptCount val="1"/>
                <c:pt idx="0">
                  <c:v>Série 7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SINDICAFESP         SINDICAFE-MG         DIEESE                 DIEESE                 DIEESE                 DIEESE                 DIEESE                  </c:v>
                </c:pt>
              </c:strCache>
            </c:strRef>
          </c:cat>
          <c:val>
            <c:numRef>
              <c:f>Plan1!$H$2</c:f>
              <c:numCache>
                <c:formatCode>0%</c:formatCode>
                <c:ptCount val="1"/>
                <c:pt idx="0">
                  <c:v>2.15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4184064"/>
        <c:axId val="82474048"/>
      </c:barChart>
      <c:catAx>
        <c:axId val="1241840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t-BR"/>
          </a:p>
        </c:txPr>
        <c:crossAx val="82474048"/>
        <c:crosses val="autoZero"/>
        <c:auto val="1"/>
        <c:lblAlgn val="l"/>
        <c:lblOffset val="100"/>
        <c:noMultiLvlLbl val="0"/>
      </c:catAx>
      <c:valAx>
        <c:axId val="8247404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24184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           IBGE                    DIEESE                   DIEESE                 ANEEL                  SINDICAFE/SP         INDICAFE -MG          CCCRJ / ABIC           MERCADO            MERCADO              COOXUPÉ              Cetca</c:v>
                </c:pt>
              </c:strCache>
            </c:strRef>
          </c:cat>
          <c:val>
            <c:numRef>
              <c:f>Plan1!$B$2</c:f>
              <c:numCache>
                <c:formatCode>0%</c:formatCode>
                <c:ptCount val="1"/>
                <c:pt idx="0">
                  <c:v>2.87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Série 2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           IBGE                    DIEESE                   DIEESE                 ANEEL                  SINDICAFE/SP         INDICAFE -MG          CCCRJ / ABIC           MERCADO            MERCADO              COOXUPÉ              Cetca</c:v>
                </c:pt>
              </c:strCache>
            </c:strRef>
          </c:cat>
          <c:val>
            <c:numRef>
              <c:f>Plan1!$C$2</c:f>
              <c:numCache>
                <c:formatCode>0%</c:formatCode>
                <c:ptCount val="1"/>
                <c:pt idx="0">
                  <c:v>2.7</c:v>
                </c:pt>
              </c:numCache>
            </c:numRef>
          </c:val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Série 3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           IBGE                    DIEESE                   DIEESE                 ANEEL                  SINDICAFE/SP         INDICAFE -MG          CCCRJ / ABIC           MERCADO            MERCADO              COOXUPÉ              Cetca</c:v>
                </c:pt>
              </c:strCache>
            </c:strRef>
          </c:cat>
          <c:val>
            <c:numRef>
              <c:f>Plan1!$D$2</c:f>
              <c:numCache>
                <c:formatCode>0%</c:formatCode>
                <c:ptCount val="1"/>
                <c:pt idx="0">
                  <c:v>7.41</c:v>
                </c:pt>
              </c:numCache>
            </c:numRef>
          </c:val>
        </c:ser>
        <c:ser>
          <c:idx val="3"/>
          <c:order val="3"/>
          <c:tx>
            <c:strRef>
              <c:f>Plan1!$E$1</c:f>
              <c:strCache>
                <c:ptCount val="1"/>
                <c:pt idx="0">
                  <c:v>Série 4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           IBGE                    DIEESE                   DIEESE                 ANEEL                  SINDICAFE/SP         INDICAFE -MG          CCCRJ / ABIC           MERCADO            MERCADO              COOXUPÉ              Cetca</c:v>
                </c:pt>
              </c:strCache>
            </c:strRef>
          </c:cat>
          <c:val>
            <c:numRef>
              <c:f>Plan1!$E$2</c:f>
              <c:numCache>
                <c:formatCode>0%</c:formatCode>
                <c:ptCount val="1"/>
                <c:pt idx="0">
                  <c:v>4.63</c:v>
                </c:pt>
              </c:numCache>
            </c:numRef>
          </c:val>
        </c:ser>
        <c:ser>
          <c:idx val="4"/>
          <c:order val="4"/>
          <c:tx>
            <c:strRef>
              <c:f>Plan1!$F$1</c:f>
              <c:strCache>
                <c:ptCount val="1"/>
                <c:pt idx="0">
                  <c:v>Série 5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           IBGE                    DIEESE                   DIEESE                 ANEEL                  SINDICAFE/SP         INDICAFE -MG          CCCRJ / ABIC           MERCADO            MERCADO              COOXUPÉ              Cetca</c:v>
                </c:pt>
              </c:strCache>
            </c:strRef>
          </c:cat>
          <c:val>
            <c:numRef>
              <c:f>Plan1!$F$2</c:f>
              <c:numCache>
                <c:formatCode>0%</c:formatCode>
                <c:ptCount val="1"/>
                <c:pt idx="0">
                  <c:v>0.5</c:v>
                </c:pt>
              </c:numCache>
            </c:numRef>
          </c:val>
        </c:ser>
        <c:ser>
          <c:idx val="5"/>
          <c:order val="5"/>
          <c:tx>
            <c:strRef>
              <c:f>Plan1!$G$1</c:f>
              <c:strCache>
                <c:ptCount val="1"/>
                <c:pt idx="0">
                  <c:v>Série 6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           IBGE                    DIEESE                   DIEESE                 ANEEL                  SINDICAFE/SP         INDICAFE -MG          CCCRJ / ABIC           MERCADO            MERCADO              COOXUPÉ              Cetca</c:v>
                </c:pt>
              </c:strCache>
            </c:strRef>
          </c:cat>
          <c:val>
            <c:numRef>
              <c:f>Plan1!$G$2</c:f>
              <c:numCache>
                <c:formatCode>0%</c:formatCode>
                <c:ptCount val="1"/>
                <c:pt idx="0">
                  <c:v>0.66</c:v>
                </c:pt>
              </c:numCache>
            </c:numRef>
          </c:val>
        </c:ser>
        <c:ser>
          <c:idx val="6"/>
          <c:order val="6"/>
          <c:tx>
            <c:strRef>
              <c:f>Plan1!$H$1</c:f>
              <c:strCache>
                <c:ptCount val="1"/>
                <c:pt idx="0">
                  <c:v>Série 7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           IBGE                    DIEESE                   DIEESE                 ANEEL                  SINDICAFE/SP         INDICAFE -MG          CCCRJ / ABIC           MERCADO            MERCADO              COOXUPÉ              Cetca</c:v>
                </c:pt>
              </c:strCache>
            </c:strRef>
          </c:cat>
          <c:val>
            <c:numRef>
              <c:f>Plan1!$H$2</c:f>
              <c:numCache>
                <c:formatCode>0%</c:formatCode>
                <c:ptCount val="1"/>
                <c:pt idx="0">
                  <c:v>1.51</c:v>
                </c:pt>
              </c:numCache>
            </c:numRef>
          </c:val>
        </c:ser>
        <c:ser>
          <c:idx val="7"/>
          <c:order val="7"/>
          <c:tx>
            <c:strRef>
              <c:f>Plan1!$I$1</c:f>
              <c:strCache>
                <c:ptCount val="1"/>
                <c:pt idx="0">
                  <c:v>Série 8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           IBGE                    DIEESE                   DIEESE                 ANEEL                  SINDICAFE/SP         INDICAFE -MG          CCCRJ / ABIC           MERCADO            MERCADO              COOXUPÉ              Cetca</c:v>
                </c:pt>
              </c:strCache>
            </c:strRef>
          </c:cat>
          <c:val>
            <c:numRef>
              <c:f>Plan1!$I$2</c:f>
              <c:numCache>
                <c:formatCode>0%</c:formatCode>
                <c:ptCount val="1"/>
                <c:pt idx="0">
                  <c:v>5.28</c:v>
                </c:pt>
              </c:numCache>
            </c:numRef>
          </c:val>
        </c:ser>
        <c:ser>
          <c:idx val="8"/>
          <c:order val="8"/>
          <c:tx>
            <c:strRef>
              <c:f>Plan1!$J$1</c:f>
              <c:strCache>
                <c:ptCount val="1"/>
                <c:pt idx="0">
                  <c:v>Série 9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           IBGE                    DIEESE                   DIEESE                 ANEEL                  SINDICAFE/SP         INDICAFE -MG          CCCRJ / ABIC           MERCADO            MERCADO              COOXUPÉ              Cetca</c:v>
                </c:pt>
              </c:strCache>
            </c:strRef>
          </c:cat>
          <c:val>
            <c:numRef>
              <c:f>Plan1!$J$2</c:f>
              <c:numCache>
                <c:formatCode>0%</c:formatCode>
                <c:ptCount val="1"/>
                <c:pt idx="0">
                  <c:v>4.25</c:v>
                </c:pt>
              </c:numCache>
            </c:numRef>
          </c:val>
        </c:ser>
        <c:ser>
          <c:idx val="9"/>
          <c:order val="9"/>
          <c:tx>
            <c:strRef>
              <c:f>Plan1!$K$1</c:f>
              <c:strCache>
                <c:ptCount val="1"/>
                <c:pt idx="0">
                  <c:v>Série 10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           IBGE                    DIEESE                   DIEESE                 ANEEL                  SINDICAFE/SP         INDICAFE -MG          CCCRJ / ABIC           MERCADO            MERCADO              COOXUPÉ              Cetca</c:v>
                </c:pt>
              </c:strCache>
            </c:strRef>
          </c:cat>
          <c:val>
            <c:numRef>
              <c:f>Plan1!$K$2</c:f>
              <c:numCache>
                <c:formatCode>0%</c:formatCode>
                <c:ptCount val="1"/>
                <c:pt idx="0">
                  <c:v>1.48</c:v>
                </c:pt>
              </c:numCache>
            </c:numRef>
          </c:val>
        </c:ser>
        <c:ser>
          <c:idx val="10"/>
          <c:order val="10"/>
          <c:tx>
            <c:strRef>
              <c:f>Plan1!$L$1</c:f>
              <c:strCache>
                <c:ptCount val="1"/>
                <c:pt idx="0">
                  <c:v>Série 11</c:v>
                </c:pt>
              </c:strCache>
            </c:strRef>
          </c:tx>
          <c:invertIfNegative val="0"/>
          <c:cat>
            <c:strRef>
              <c:f>Plan1!$A$2</c:f>
              <c:strCache>
                <c:ptCount val="1"/>
                <c:pt idx="0">
                  <c:v>FONTE                       IBGE                    DIEESE                   DIEESE                 ANEEL                  SINDICAFE/SP         INDICAFE -MG          CCCRJ / ABIC           MERCADO            MERCADO              COOXUPÉ              Cetca</c:v>
                </c:pt>
              </c:strCache>
            </c:strRef>
          </c:cat>
          <c:val>
            <c:numRef>
              <c:f>Plan1!$L$2</c:f>
              <c:numCache>
                <c:formatCode>0%</c:formatCode>
                <c:ptCount val="1"/>
                <c:pt idx="0">
                  <c:v>1.71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23680256"/>
        <c:axId val="82474624"/>
      </c:barChart>
      <c:catAx>
        <c:axId val="1236802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550"/>
            </a:pPr>
            <a:endParaRPr lang="pt-BR"/>
          </a:p>
        </c:txPr>
        <c:crossAx val="82474624"/>
        <c:crosses val="autoZero"/>
        <c:auto val="1"/>
        <c:lblAlgn val="l"/>
        <c:lblOffset val="100"/>
        <c:noMultiLvlLbl val="0"/>
      </c:catAx>
      <c:valAx>
        <c:axId val="8247462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23680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CONAB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Plan1!$A$2:$A$10</c:f>
              <c:strCache>
                <c:ptCount val="9"/>
                <c:pt idx="0">
                  <c:v> 2.003 </c:v>
                </c:pt>
                <c:pt idx="1">
                  <c:v> 2.004 </c:v>
                </c:pt>
                <c:pt idx="2">
                  <c:v> 2.005 </c:v>
                </c:pt>
                <c:pt idx="3">
                  <c:v> 2.006 </c:v>
                </c:pt>
                <c:pt idx="4">
                  <c:v> 2.007 </c:v>
                </c:pt>
                <c:pt idx="5">
                  <c:v> 2.008 </c:v>
                </c:pt>
                <c:pt idx="6">
                  <c:v> 2.009 </c:v>
                </c:pt>
                <c:pt idx="7">
                  <c:v> 2.010 </c:v>
                </c:pt>
                <c:pt idx="8">
                  <c:v>2011 *</c:v>
                </c:pt>
              </c:strCache>
            </c:strRef>
          </c:cat>
          <c:val>
            <c:numRef>
              <c:f>Plan1!$B$2:$B$10</c:f>
              <c:numCache>
                <c:formatCode>0.0</c:formatCode>
                <c:ptCount val="9"/>
                <c:pt idx="0">
                  <c:v>7.3512974422442241</c:v>
                </c:pt>
                <c:pt idx="1">
                  <c:v>6.5877238029146428</c:v>
                </c:pt>
                <c:pt idx="2">
                  <c:v>9.319257995518436</c:v>
                </c:pt>
                <c:pt idx="3">
                  <c:v>7.537381617289947</c:v>
                </c:pt>
                <c:pt idx="4">
                  <c:v>10.415358016560031</c:v>
                </c:pt>
                <c:pt idx="5">
                  <c:v>7.9835743924125664</c:v>
                </c:pt>
                <c:pt idx="6">
                  <c:v>10.213056618542355</c:v>
                </c:pt>
                <c:pt idx="7">
                  <c:v>9.1545604256397262</c:v>
                </c:pt>
                <c:pt idx="8">
                  <c:v>10.72351896670742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TRADE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Plan1!$A$2:$A$10</c:f>
              <c:strCache>
                <c:ptCount val="9"/>
                <c:pt idx="0">
                  <c:v> 2.003 </c:v>
                </c:pt>
                <c:pt idx="1">
                  <c:v> 2.004 </c:v>
                </c:pt>
                <c:pt idx="2">
                  <c:v> 2.005 </c:v>
                </c:pt>
                <c:pt idx="3">
                  <c:v> 2.006 </c:v>
                </c:pt>
                <c:pt idx="4">
                  <c:v> 2.007 </c:v>
                </c:pt>
                <c:pt idx="5">
                  <c:v> 2.008 </c:v>
                </c:pt>
                <c:pt idx="6">
                  <c:v> 2.009 </c:v>
                </c:pt>
                <c:pt idx="7">
                  <c:v> 2.010 </c:v>
                </c:pt>
                <c:pt idx="8">
                  <c:v>2011 *</c:v>
                </c:pt>
              </c:strCache>
            </c:strRef>
          </c:cat>
          <c:val>
            <c:numRef>
              <c:f>Plan1!$C$2:$C$10</c:f>
              <c:numCache>
                <c:formatCode>0.0</c:formatCode>
                <c:ptCount val="9"/>
                <c:pt idx="0">
                  <c:v>6.3189875886524822</c:v>
                </c:pt>
                <c:pt idx="1">
                  <c:v>6.1244580645161291</c:v>
                </c:pt>
                <c:pt idx="2">
                  <c:v>8.471895833333333</c:v>
                </c:pt>
                <c:pt idx="3">
                  <c:v>7.5245909090909082</c:v>
                </c:pt>
                <c:pt idx="4">
                  <c:v>9.6256021739130428</c:v>
                </c:pt>
                <c:pt idx="5">
                  <c:v>7.4823833333333338</c:v>
                </c:pt>
                <c:pt idx="6">
                  <c:v>9.3013643564356432</c:v>
                </c:pt>
                <c:pt idx="7">
                  <c:v>8.1197865168539334</c:v>
                </c:pt>
                <c:pt idx="8">
                  <c:v>9.2927117117117106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1262848"/>
        <c:axId val="77310784"/>
      </c:barChart>
      <c:catAx>
        <c:axId val="101262848"/>
        <c:scaling>
          <c:orientation val="minMax"/>
        </c:scaling>
        <c:delete val="0"/>
        <c:axPos val="b"/>
        <c:numFmt formatCode="_(* #,##0_);_(* \(#,##0\);_(* &quot;-&quot;??_);_(@_)" sourceLinked="1"/>
        <c:majorTickMark val="out"/>
        <c:minorTickMark val="none"/>
        <c:tickLblPos val="nextTo"/>
        <c:crossAx val="77310784"/>
        <c:crosses val="autoZero"/>
        <c:auto val="1"/>
        <c:lblAlgn val="ctr"/>
        <c:lblOffset val="100"/>
        <c:noMultiLvlLbl val="0"/>
      </c:catAx>
      <c:valAx>
        <c:axId val="7731078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0126284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Plan1!$A$4</c:f>
              <c:strCache>
                <c:ptCount val="1"/>
                <c:pt idx="0">
                  <c:v>São Paulo</c:v>
                </c:pt>
              </c:strCache>
            </c:strRef>
          </c:tx>
          <c:invertIfNegative val="0"/>
          <c:cat>
            <c:strRef>
              <c:f>Plan1!$B$1:$G$1</c:f>
              <c:strCache>
                <c:ptCount val="6"/>
                <c:pt idx="0">
                  <c:v> 2.006 </c:v>
                </c:pt>
                <c:pt idx="1">
                  <c:v> 2.007 </c:v>
                </c:pt>
                <c:pt idx="2">
                  <c:v> 2.008 </c:v>
                </c:pt>
                <c:pt idx="3">
                  <c:v> 2.009 </c:v>
                </c:pt>
                <c:pt idx="4">
                  <c:v> 2.010 </c:v>
                </c:pt>
                <c:pt idx="5">
                  <c:v>2.011*</c:v>
                </c:pt>
              </c:strCache>
            </c:strRef>
          </c:cat>
          <c:val>
            <c:numRef>
              <c:f>Plan1!$B$4:$G$4</c:f>
              <c:numCache>
                <c:formatCode>#,##0</c:formatCode>
                <c:ptCount val="6"/>
                <c:pt idx="0">
                  <c:v>392800</c:v>
                </c:pt>
                <c:pt idx="1">
                  <c:v>194124</c:v>
                </c:pt>
                <c:pt idx="2">
                  <c:v>426609</c:v>
                </c:pt>
                <c:pt idx="3">
                  <c:v>238158</c:v>
                </c:pt>
                <c:pt idx="4">
                  <c:v>437990</c:v>
                </c:pt>
                <c:pt idx="5">
                  <c:v>266186</c:v>
                </c:pt>
              </c:numCache>
            </c:numRef>
          </c:val>
        </c:ser>
        <c:ser>
          <c:idx val="1"/>
          <c:order val="1"/>
          <c:tx>
            <c:strRef>
              <c:f>Plan1!$A$3</c:f>
              <c:strCache>
                <c:ptCount val="1"/>
                <c:pt idx="0">
                  <c:v>Cerrado</c:v>
                </c:pt>
              </c:strCache>
            </c:strRef>
          </c:tx>
          <c:invertIfNegative val="0"/>
          <c:cat>
            <c:strRef>
              <c:f>Plan1!$B$1:$G$1</c:f>
              <c:strCache>
                <c:ptCount val="6"/>
                <c:pt idx="0">
                  <c:v> 2.006 </c:v>
                </c:pt>
                <c:pt idx="1">
                  <c:v> 2.007 </c:v>
                </c:pt>
                <c:pt idx="2">
                  <c:v> 2.008 </c:v>
                </c:pt>
                <c:pt idx="3">
                  <c:v> 2.009 </c:v>
                </c:pt>
                <c:pt idx="4">
                  <c:v> 2.010 </c:v>
                </c:pt>
                <c:pt idx="5">
                  <c:v>2.011*</c:v>
                </c:pt>
              </c:strCache>
            </c:strRef>
          </c:cat>
          <c:val>
            <c:numRef>
              <c:f>Plan1!$B$3:$G$3</c:f>
              <c:numCache>
                <c:formatCode>#,##0</c:formatCode>
                <c:ptCount val="6"/>
                <c:pt idx="0">
                  <c:v>2360670</c:v>
                </c:pt>
                <c:pt idx="1">
                  <c:v>1718290</c:v>
                </c:pt>
                <c:pt idx="2">
                  <c:v>2794760</c:v>
                </c:pt>
                <c:pt idx="3">
                  <c:v>2180960</c:v>
                </c:pt>
                <c:pt idx="4">
                  <c:v>3332250</c:v>
                </c:pt>
                <c:pt idx="5">
                  <c:v>2662222</c:v>
                </c:pt>
              </c:numCache>
            </c:numRef>
          </c:val>
        </c:ser>
        <c:ser>
          <c:idx val="0"/>
          <c:order val="2"/>
          <c:tx>
            <c:strRef>
              <c:f>Plan1!$A$2</c:f>
              <c:strCache>
                <c:ptCount val="1"/>
                <c:pt idx="0">
                  <c:v>Sul de Minas</c:v>
                </c:pt>
              </c:strCache>
            </c:strRef>
          </c:tx>
          <c:invertIfNegative val="0"/>
          <c:cat>
            <c:strRef>
              <c:f>Plan1!$B$1:$G$1</c:f>
              <c:strCache>
                <c:ptCount val="6"/>
                <c:pt idx="0">
                  <c:v> 2.006 </c:v>
                </c:pt>
                <c:pt idx="1">
                  <c:v> 2.007 </c:v>
                </c:pt>
                <c:pt idx="2">
                  <c:v> 2.008 </c:v>
                </c:pt>
                <c:pt idx="3">
                  <c:v> 2.009 </c:v>
                </c:pt>
                <c:pt idx="4">
                  <c:v> 2.010 </c:v>
                </c:pt>
                <c:pt idx="5">
                  <c:v>2.011*</c:v>
                </c:pt>
              </c:strCache>
            </c:strRef>
          </c:cat>
          <c:val>
            <c:numRef>
              <c:f>Plan1!$B$2:$G$2</c:f>
              <c:numCache>
                <c:formatCode>#,##0</c:formatCode>
                <c:ptCount val="6"/>
                <c:pt idx="0">
                  <c:v>5638336</c:v>
                </c:pt>
                <c:pt idx="1">
                  <c:v>2923157</c:v>
                </c:pt>
                <c:pt idx="2">
                  <c:v>6066499</c:v>
                </c:pt>
                <c:pt idx="3">
                  <c:v>3613590</c:v>
                </c:pt>
                <c:pt idx="4">
                  <c:v>5772367</c:v>
                </c:pt>
                <c:pt idx="5">
                  <c:v>3772212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82656"/>
        <c:axId val="77311936"/>
      </c:barChart>
      <c:catAx>
        <c:axId val="5382656"/>
        <c:scaling>
          <c:orientation val="minMax"/>
        </c:scaling>
        <c:delete val="0"/>
        <c:axPos val="b"/>
        <c:majorTickMark val="out"/>
        <c:minorTickMark val="none"/>
        <c:tickLblPos val="nextTo"/>
        <c:crossAx val="77311936"/>
        <c:crosses val="autoZero"/>
        <c:auto val="1"/>
        <c:lblAlgn val="ctr"/>
        <c:lblOffset val="100"/>
        <c:noMultiLvlLbl val="0"/>
      </c:catAx>
      <c:valAx>
        <c:axId val="7731193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5382656"/>
        <c:crosses val="autoZero"/>
        <c:crossBetween val="between"/>
        <c:majorUnit val="1000000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Plan1!$C$1</c:f>
              <c:strCache>
                <c:ptCount val="1"/>
                <c:pt idx="0">
                  <c:v>municipio</c:v>
                </c:pt>
              </c:strCache>
            </c:strRef>
          </c:tx>
          <c:invertIfNegative val="0"/>
          <c:cat>
            <c:multiLvlStrRef>
              <c:f>Plan1!$A$2:$B$19</c:f>
              <c:multiLvlStrCache>
                <c:ptCount val="18"/>
                <c:lvl>
                  <c:pt idx="0">
                    <c:v>Sul de Minas</c:v>
                  </c:pt>
                  <c:pt idx="1">
                    <c:v>Cerrado</c:v>
                  </c:pt>
                  <c:pt idx="2">
                    <c:v>São Paulo</c:v>
                  </c:pt>
                  <c:pt idx="3">
                    <c:v>Sul de Minas</c:v>
                  </c:pt>
                  <c:pt idx="4">
                    <c:v>Cerrado</c:v>
                  </c:pt>
                  <c:pt idx="5">
                    <c:v>São Paulo</c:v>
                  </c:pt>
                  <c:pt idx="6">
                    <c:v>Sul de Minas</c:v>
                  </c:pt>
                  <c:pt idx="7">
                    <c:v>Cerrado</c:v>
                  </c:pt>
                  <c:pt idx="8">
                    <c:v>São Paulo</c:v>
                  </c:pt>
                  <c:pt idx="9">
                    <c:v>Sul de Minas</c:v>
                  </c:pt>
                  <c:pt idx="10">
                    <c:v>Cerrado</c:v>
                  </c:pt>
                  <c:pt idx="11">
                    <c:v>São Paulo</c:v>
                  </c:pt>
                  <c:pt idx="12">
                    <c:v>Sul de Minas</c:v>
                  </c:pt>
                  <c:pt idx="13">
                    <c:v>Cerrado</c:v>
                  </c:pt>
                  <c:pt idx="14">
                    <c:v>São Paulo</c:v>
                  </c:pt>
                  <c:pt idx="15">
                    <c:v>Sul de Minas</c:v>
                  </c:pt>
                  <c:pt idx="16">
                    <c:v>Cerrado</c:v>
                  </c:pt>
                  <c:pt idx="17">
                    <c:v>São Paulo</c:v>
                  </c:pt>
                </c:lvl>
                <c:lvl>
                  <c:pt idx="0">
                    <c:v> 2.006 </c:v>
                  </c:pt>
                  <c:pt idx="3">
                    <c:v> 2.007 </c:v>
                  </c:pt>
                  <c:pt idx="6">
                    <c:v> 2.008 </c:v>
                  </c:pt>
                  <c:pt idx="9">
                    <c:v> 2.009 </c:v>
                  </c:pt>
                  <c:pt idx="12">
                    <c:v> 2.010 </c:v>
                  </c:pt>
                  <c:pt idx="15">
                    <c:v>2011*</c:v>
                  </c:pt>
                </c:lvl>
              </c:multiLvlStrCache>
            </c:multiLvlStrRef>
          </c:cat>
          <c:val>
            <c:numRef>
              <c:f>Plan1!$C$2:$C$19</c:f>
              <c:numCache>
                <c:formatCode>#,##0</c:formatCode>
                <c:ptCount val="18"/>
                <c:pt idx="0">
                  <c:v>21.183293321160615</c:v>
                </c:pt>
                <c:pt idx="1">
                  <c:v>22.959919079529651</c:v>
                </c:pt>
                <c:pt idx="2">
                  <c:v>18.95021227325357</c:v>
                </c:pt>
                <c:pt idx="3">
                  <c:v>11.290548970077596</c:v>
                </c:pt>
                <c:pt idx="4">
                  <c:v>16.415006018456602</c:v>
                </c:pt>
                <c:pt idx="5">
                  <c:v>9.1793077359561188</c:v>
                </c:pt>
                <c:pt idx="6">
                  <c:v>23.624634424639876</c:v>
                </c:pt>
                <c:pt idx="7">
                  <c:v>27.172900603786058</c:v>
                </c:pt>
                <c:pt idx="8">
                  <c:v>19.894096250699498</c:v>
                </c:pt>
                <c:pt idx="9">
                  <c:v>14.771051340745585</c:v>
                </c:pt>
                <c:pt idx="10">
                  <c:v>20.643256034074774</c:v>
                </c:pt>
                <c:pt idx="11">
                  <c:v>11.140331181588548</c:v>
                </c:pt>
                <c:pt idx="12">
                  <c:v>27.029378298268863</c:v>
                </c:pt>
                <c:pt idx="13">
                  <c:v>31.547928994082842</c:v>
                </c:pt>
                <c:pt idx="14">
                  <c:v>21.685893944645244</c:v>
                </c:pt>
                <c:pt idx="15">
                  <c:v>17.122737900789527</c:v>
                </c:pt>
                <c:pt idx="16">
                  <c:v>24.987759702168148</c:v>
                </c:pt>
                <c:pt idx="17">
                  <c:v>13.118213531174765</c:v>
                </c:pt>
              </c:numCache>
            </c:numRef>
          </c:val>
        </c:ser>
        <c:ser>
          <c:idx val="1"/>
          <c:order val="1"/>
          <c:tx>
            <c:strRef>
              <c:f>Plan1!$D$1</c:f>
              <c:strCache>
                <c:ptCount val="1"/>
                <c:pt idx="0">
                  <c:v>cooperado</c:v>
                </c:pt>
              </c:strCache>
            </c:strRef>
          </c:tx>
          <c:invertIfNegative val="0"/>
          <c:cat>
            <c:multiLvlStrRef>
              <c:f>Plan1!$A$2:$B$19</c:f>
              <c:multiLvlStrCache>
                <c:ptCount val="18"/>
                <c:lvl>
                  <c:pt idx="0">
                    <c:v>Sul de Minas</c:v>
                  </c:pt>
                  <c:pt idx="1">
                    <c:v>Cerrado</c:v>
                  </c:pt>
                  <c:pt idx="2">
                    <c:v>São Paulo</c:v>
                  </c:pt>
                  <c:pt idx="3">
                    <c:v>Sul de Minas</c:v>
                  </c:pt>
                  <c:pt idx="4">
                    <c:v>Cerrado</c:v>
                  </c:pt>
                  <c:pt idx="5">
                    <c:v>São Paulo</c:v>
                  </c:pt>
                  <c:pt idx="6">
                    <c:v>Sul de Minas</c:v>
                  </c:pt>
                  <c:pt idx="7">
                    <c:v>Cerrado</c:v>
                  </c:pt>
                  <c:pt idx="8">
                    <c:v>São Paulo</c:v>
                  </c:pt>
                  <c:pt idx="9">
                    <c:v>Sul de Minas</c:v>
                  </c:pt>
                  <c:pt idx="10">
                    <c:v>Cerrado</c:v>
                  </c:pt>
                  <c:pt idx="11">
                    <c:v>São Paulo</c:v>
                  </c:pt>
                  <c:pt idx="12">
                    <c:v>Sul de Minas</c:v>
                  </c:pt>
                  <c:pt idx="13">
                    <c:v>Cerrado</c:v>
                  </c:pt>
                  <c:pt idx="14">
                    <c:v>São Paulo</c:v>
                  </c:pt>
                  <c:pt idx="15">
                    <c:v>Sul de Minas</c:v>
                  </c:pt>
                  <c:pt idx="16">
                    <c:v>Cerrado</c:v>
                  </c:pt>
                  <c:pt idx="17">
                    <c:v>São Paulo</c:v>
                  </c:pt>
                </c:lvl>
                <c:lvl>
                  <c:pt idx="0">
                    <c:v> 2.006 </c:v>
                  </c:pt>
                  <c:pt idx="3">
                    <c:v> 2.007 </c:v>
                  </c:pt>
                  <c:pt idx="6">
                    <c:v> 2.008 </c:v>
                  </c:pt>
                  <c:pt idx="9">
                    <c:v> 2.009 </c:v>
                  </c:pt>
                  <c:pt idx="12">
                    <c:v> 2.010 </c:v>
                  </c:pt>
                  <c:pt idx="15">
                    <c:v>2011*</c:v>
                  </c:pt>
                </c:lvl>
              </c:multiLvlStrCache>
            </c:multiLvlStrRef>
          </c:cat>
          <c:val>
            <c:numRef>
              <c:f>Plan1!$D$2:$D$19</c:f>
              <c:numCache>
                <c:formatCode>#,##0</c:formatCode>
                <c:ptCount val="18"/>
                <c:pt idx="0">
                  <c:v>24.77953525156428</c:v>
                </c:pt>
                <c:pt idx="1">
                  <c:v>28.734171671368909</c:v>
                </c:pt>
                <c:pt idx="2">
                  <c:v>25.453984702689365</c:v>
                </c:pt>
                <c:pt idx="3">
                  <c:v>12.706827433320717</c:v>
                </c:pt>
                <c:pt idx="4">
                  <c:v>18.693240636816356</c:v>
                </c:pt>
                <c:pt idx="5">
                  <c:v>12.599075770854911</c:v>
                </c:pt>
                <c:pt idx="6">
                  <c:v>29.791483269823537</c:v>
                </c:pt>
                <c:pt idx="7">
                  <c:v>31.030148442775388</c:v>
                </c:pt>
                <c:pt idx="8">
                  <c:v>29.435232744783306</c:v>
                </c:pt>
                <c:pt idx="9">
                  <c:v>17.567247567247566</c:v>
                </c:pt>
                <c:pt idx="10">
                  <c:v>26.804005046311264</c:v>
                </c:pt>
                <c:pt idx="11">
                  <c:v>14.326718009478673</c:v>
                </c:pt>
                <c:pt idx="12">
                  <c:v>30.648458093429088</c:v>
                </c:pt>
                <c:pt idx="13">
                  <c:v>33.787349608955459</c:v>
                </c:pt>
                <c:pt idx="14">
                  <c:v>26.837696335078533</c:v>
                </c:pt>
                <c:pt idx="15">
                  <c:v>20.075815783159101</c:v>
                </c:pt>
                <c:pt idx="16">
                  <c:v>25.345508480484717</c:v>
                </c:pt>
                <c:pt idx="17">
                  <c:v>15.995916245916247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5213056"/>
        <c:axId val="77315392"/>
      </c:barChart>
      <c:catAx>
        <c:axId val="95213056"/>
        <c:scaling>
          <c:orientation val="minMax"/>
        </c:scaling>
        <c:delete val="0"/>
        <c:axPos val="b"/>
        <c:majorTickMark val="out"/>
        <c:minorTickMark val="none"/>
        <c:tickLblPos val="nextTo"/>
        <c:crossAx val="77315392"/>
        <c:crosses val="autoZero"/>
        <c:auto val="1"/>
        <c:lblAlgn val="ctr"/>
        <c:lblOffset val="100"/>
        <c:noMultiLvlLbl val="0"/>
      </c:catAx>
      <c:valAx>
        <c:axId val="7731539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521305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34727994730314"/>
          <c:y val="5.5118110236220472E-2"/>
          <c:w val="0.77252450239222115"/>
          <c:h val="0.818897637795275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Gráficos!$B$1</c:f>
              <c:strCache>
                <c:ptCount val="1"/>
                <c:pt idx="0">
                  <c:v>Sacas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Gráficos!$A$2:$A$3</c:f>
              <c:strCache>
                <c:ptCount val="2"/>
                <c:pt idx="0">
                  <c:v>2009</c:v>
                </c:pt>
                <c:pt idx="1">
                  <c:v>2011 *</c:v>
                </c:pt>
              </c:strCache>
            </c:strRef>
          </c:cat>
          <c:val>
            <c:numRef>
              <c:f>Gráficos!$B$2:$B$3</c:f>
              <c:numCache>
                <c:formatCode>#,##0</c:formatCode>
                <c:ptCount val="2"/>
                <c:pt idx="0">
                  <c:v>2924107</c:v>
                </c:pt>
                <c:pt idx="1">
                  <c:v>2816672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95214080"/>
        <c:axId val="79315520"/>
      </c:barChart>
      <c:catAx>
        <c:axId val="95214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 b="0"/>
            </a:pPr>
            <a:endParaRPr lang="pt-BR"/>
          </a:p>
        </c:txPr>
        <c:crossAx val="79315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315520"/>
        <c:scaling>
          <c:orientation val="minMax"/>
          <c:min val="1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Sacas</a:t>
                </a:r>
              </a:p>
            </c:rich>
          </c:tx>
          <c:layout>
            <c:manualLayout>
              <c:xMode val="edge"/>
              <c:yMode val="edge"/>
              <c:x val="2.3752969121140142E-2"/>
              <c:y val="0.3700787401574803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/>
            </a:pPr>
            <a:endParaRPr lang="pt-BR"/>
          </a:p>
        </c:txPr>
        <c:crossAx val="95214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562037424305795"/>
          <c:y val="6.8181818181818177E-2"/>
          <c:w val="0.78480842319652311"/>
          <c:h val="0.795454545454545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Gráficos!$B$1</c:f>
              <c:strCache>
                <c:ptCount val="1"/>
                <c:pt idx="0">
                  <c:v>Sacas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3.0792917628945341E-3"/>
                  <c:y val="-5.80762361111481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3856812933025405E-2"/>
                  <c:y val="-1.1090819746352307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539645881447267E-3"/>
                  <c:y val="-3.387780439816975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7.6982294072364486E-3"/>
                  <c:y val="-3.87174907407654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Gráficos!$A$2:$A$10</c:f>
              <c:strCache>
                <c:ptCount val="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2011*</c:v>
                </c:pt>
              </c:strCache>
            </c:strRef>
          </c:cat>
          <c:val>
            <c:numRef>
              <c:f>Gráficos!$B$2:$B$10</c:f>
              <c:numCache>
                <c:formatCode>#,##0</c:formatCode>
                <c:ptCount val="9"/>
                <c:pt idx="0">
                  <c:v>2235313</c:v>
                </c:pt>
                <c:pt idx="1">
                  <c:v>2800446</c:v>
                </c:pt>
                <c:pt idx="2">
                  <c:v>2981392</c:v>
                </c:pt>
                <c:pt idx="3">
                  <c:v>2480394</c:v>
                </c:pt>
                <c:pt idx="4">
                  <c:v>3292940</c:v>
                </c:pt>
                <c:pt idx="5">
                  <c:v>4177513</c:v>
                </c:pt>
                <c:pt idx="6">
                  <c:v>4234830</c:v>
                </c:pt>
                <c:pt idx="7">
                  <c:v>4535340</c:v>
                </c:pt>
                <c:pt idx="8">
                  <c:v>4975650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95213568"/>
        <c:axId val="79318400"/>
      </c:barChart>
      <c:catAx>
        <c:axId val="95213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pt-BR"/>
          </a:p>
        </c:txPr>
        <c:crossAx val="79318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3184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Sacas</a:t>
                </a:r>
              </a:p>
            </c:rich>
          </c:tx>
          <c:layout>
            <c:manualLayout>
              <c:xMode val="edge"/>
              <c:yMode val="edge"/>
              <c:x val="0"/>
              <c:y val="0.34090909090909088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pt-BR"/>
          </a:p>
        </c:txPr>
        <c:crossAx val="95213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16731598360353"/>
          <c:y val="9.3023255813953487E-2"/>
          <c:w val="0.82835859639722564"/>
          <c:h val="0.782945736434108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Gráficos!$B$1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Gráficos!$A$2:$A$10</c:f>
              <c:strCache>
                <c:ptCount val="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2011*</c:v>
                </c:pt>
              </c:strCache>
            </c:strRef>
          </c:cat>
          <c:val>
            <c:numRef>
              <c:f>Gráficos!$B$2:$B$10</c:f>
              <c:numCache>
                <c:formatCode>_(* #,##0_);_(* \(#,##0\);_(* "-"??_);_(@_)</c:formatCode>
                <c:ptCount val="9"/>
                <c:pt idx="0">
                  <c:v>100</c:v>
                </c:pt>
                <c:pt idx="1">
                  <c:v>108.17648016144257</c:v>
                </c:pt>
                <c:pt idx="2">
                  <c:v>92.168928815545357</c:v>
                </c:pt>
                <c:pt idx="3">
                  <c:v>154.92119910165022</c:v>
                </c:pt>
                <c:pt idx="4">
                  <c:v>111.66956351918758</c:v>
                </c:pt>
                <c:pt idx="5">
                  <c:v>148.74159424535364</c:v>
                </c:pt>
                <c:pt idx="6">
                  <c:v>111.69377990430623</c:v>
                </c:pt>
                <c:pt idx="7">
                  <c:v>82.249454805845787</c:v>
                </c:pt>
                <c:pt idx="8">
                  <c:v>75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95214592"/>
        <c:axId val="79321280"/>
      </c:barChart>
      <c:catAx>
        <c:axId val="9521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pt-BR"/>
          </a:p>
        </c:txPr>
        <c:crossAx val="79321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32128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Sacas</a:t>
                </a:r>
              </a:p>
            </c:rich>
          </c:tx>
          <c:layout>
            <c:manualLayout>
              <c:xMode val="edge"/>
              <c:yMode val="edge"/>
              <c:x val="1.8779342723004695E-2"/>
              <c:y val="0.38759689922480622"/>
            </c:manualLayout>
          </c:layout>
          <c:overlay val="0"/>
        </c:title>
        <c:numFmt formatCode="_(* #,##0_);_(* \(#,##0\);_(* &quot;-&quot;??_);_(@_)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pt-BR"/>
          </a:p>
        </c:txPr>
        <c:crossAx val="95214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284211216910204"/>
          <c:y val="0.14880952380952381"/>
          <c:w val="0.79192845851488403"/>
          <c:h val="0.69642857142857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Gráficos!$B$1</c:f>
              <c:strCache>
                <c:ptCount val="1"/>
                <c:pt idx="0">
                  <c:v>Toneladas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Gráficos!$A$2:$A$10</c:f>
              <c:strCache>
                <c:ptCount val="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2011*</c:v>
                </c:pt>
              </c:strCache>
            </c:strRef>
          </c:cat>
          <c:val>
            <c:numRef>
              <c:f>Gráficos!$B$2:$B$10</c:f>
              <c:numCache>
                <c:formatCode>#,##0</c:formatCode>
                <c:ptCount val="9"/>
                <c:pt idx="0">
                  <c:v>130741</c:v>
                </c:pt>
                <c:pt idx="1">
                  <c:v>139795</c:v>
                </c:pt>
                <c:pt idx="2">
                  <c:v>171663</c:v>
                </c:pt>
                <c:pt idx="3">
                  <c:v>172588.36</c:v>
                </c:pt>
                <c:pt idx="4">
                  <c:v>197655.4741000002</c:v>
                </c:pt>
                <c:pt idx="5">
                  <c:v>189202.02141999902</c:v>
                </c:pt>
                <c:pt idx="6">
                  <c:v>173420.0731299998</c:v>
                </c:pt>
                <c:pt idx="7">
                  <c:v>208464.44296276022</c:v>
                </c:pt>
                <c:pt idx="8">
                  <c:v>250837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21989632"/>
        <c:axId val="34059328"/>
      </c:barChart>
      <c:catAx>
        <c:axId val="121989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pt-BR"/>
          </a:p>
        </c:txPr>
        <c:crossAx val="34059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405932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Toneladas</a:t>
                </a:r>
              </a:p>
            </c:rich>
          </c:tx>
          <c:layout>
            <c:manualLayout>
              <c:xMode val="edge"/>
              <c:yMode val="edge"/>
              <c:x val="2.5229357798165139E-2"/>
              <c:y val="0.35119047619047616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pt-BR"/>
          </a:p>
        </c:txPr>
        <c:crossAx val="1219896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840993879849896"/>
          <c:y val="6.8493150684931503E-2"/>
          <c:w val="0.79400876996667957"/>
          <c:h val="0.808219178082191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Gráficos!$B$1</c:f>
              <c:strCache>
                <c:ptCount val="1"/>
                <c:pt idx="0">
                  <c:v>R$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2.9591268851473693E-3"/>
                  <c:y val="-5.95744680851063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1.2765957446808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0850006572005034E-16"/>
                  <c:y val="-5.531914893617020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9591268851474235E-3"/>
                  <c:y val="1.702127659574468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0850006572005034E-16"/>
                  <c:y val="-4.255319148936171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9591268851472067E-3"/>
                  <c:y val="-6.38297872340425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Gráficos!$A$2:$A$10</c:f>
              <c:numCache>
                <c:formatCode>General</c:formatCode>
                <c:ptCount val="9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 formatCode="mmm/yyyy">
                  <c:v>40817</c:v>
                </c:pt>
              </c:numCache>
            </c:numRef>
          </c:cat>
          <c:val>
            <c:numRef>
              <c:f>Gráficos!$B$2:$B$10</c:f>
              <c:numCache>
                <c:formatCode>#,##0</c:formatCode>
                <c:ptCount val="9"/>
                <c:pt idx="0">
                  <c:v>37701633</c:v>
                </c:pt>
                <c:pt idx="1">
                  <c:v>60931358</c:v>
                </c:pt>
                <c:pt idx="2">
                  <c:v>68762763</c:v>
                </c:pt>
                <c:pt idx="3">
                  <c:v>66423913</c:v>
                </c:pt>
                <c:pt idx="4">
                  <c:v>63828423</c:v>
                </c:pt>
                <c:pt idx="5">
                  <c:v>64439521</c:v>
                </c:pt>
                <c:pt idx="6">
                  <c:v>65006062</c:v>
                </c:pt>
                <c:pt idx="7">
                  <c:v>65567759</c:v>
                </c:pt>
                <c:pt idx="8">
                  <c:v>70671568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21988608"/>
        <c:axId val="82468864"/>
      </c:barChart>
      <c:catAx>
        <c:axId val="12198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pt-BR"/>
          </a:p>
        </c:txPr>
        <c:crossAx val="82468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4688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R$</a:t>
                </a:r>
              </a:p>
            </c:rich>
          </c:tx>
          <c:layout>
            <c:manualLayout>
              <c:xMode val="edge"/>
              <c:yMode val="edge"/>
              <c:x val="1.8648018648018648E-2"/>
              <c:y val="0.4109589041095890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pt-BR"/>
          </a:p>
        </c:txPr>
        <c:crossAx val="121988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5BF7A-4808-4982-AAF4-587466B5C29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8383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09079" y="9283830"/>
            <a:ext cx="291401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7E08F-5325-40E9-8437-5A64497938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3162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FCA413-B73D-4695-BC37-326ADE2EEB6E}" type="slidenum">
              <a:rPr lang="pt-BR"/>
              <a:pPr/>
              <a:t>2</a:t>
            </a:fld>
            <a:endParaRPr lang="pt-BR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2465" y="4642763"/>
            <a:ext cx="5378164" cy="4398407"/>
          </a:xfrm>
        </p:spPr>
        <p:txBody>
          <a:bodyPr/>
          <a:lstStyle/>
          <a:p>
            <a:pPr>
              <a:spcBef>
                <a:spcPts val="450"/>
              </a:spcBef>
            </a:pPr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226B09D-5037-479D-8D5E-36AC429EA785}" type="datetimeFigureOut">
              <a:rPr lang="pt-BR" smtClean="0"/>
              <a:t>28/11/2011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6F901D-3DC2-456C-9473-1031E34D1103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pull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4582889"/>
            <a:ext cx="8458200" cy="1222375"/>
          </a:xfrm>
        </p:spPr>
        <p:txBody>
          <a:bodyPr>
            <a:normAutofit/>
          </a:bodyPr>
          <a:lstStyle/>
          <a:p>
            <a:r>
              <a:rPr lang="pt-BR" sz="6000" dirty="0" smtClean="0">
                <a:solidFill>
                  <a:schemeClr val="accent2">
                    <a:lumMod val="50000"/>
                  </a:schemeClr>
                </a:solidFill>
              </a:rPr>
              <a:t>Histórico de </a:t>
            </a:r>
            <a:r>
              <a:rPr lang="pt-BR" sz="6000" dirty="0">
                <a:solidFill>
                  <a:schemeClr val="accent2">
                    <a:lumMod val="50000"/>
                  </a:schemeClr>
                </a:solidFill>
              </a:rPr>
              <a:t>valores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4"/>
            <a:ext cx="792088" cy="1018782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5957266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Defensivos</a:t>
            </a:r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879263"/>
              </p:ext>
            </p:extLst>
          </p:nvPr>
        </p:nvGraphicFramePr>
        <p:xfrm>
          <a:off x="285750" y="2171700"/>
          <a:ext cx="8583613" cy="298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239" y="188640"/>
            <a:ext cx="559852" cy="72008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089450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category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Mudas de café</a:t>
            </a:r>
            <a:endParaRPr lang="pt-BR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313666"/>
              </p:ext>
            </p:extLst>
          </p:nvPr>
        </p:nvGraphicFramePr>
        <p:xfrm>
          <a:off x="2483768" y="5157192"/>
          <a:ext cx="4407024" cy="1368153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469008"/>
                <a:gridCol w="1469008"/>
                <a:gridCol w="1469008"/>
              </a:tblGrid>
              <a:tr h="4560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Total por Região</a:t>
                      </a:r>
                      <a:endParaRPr lang="pt-BR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2010</a:t>
                      </a:r>
                      <a:endParaRPr lang="pt-BR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  <a:endParaRPr lang="pt-BR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Variação </a:t>
                      </a:r>
                      <a:r>
                        <a:rPr lang="pt-BR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área</a:t>
                      </a:r>
                      <a:endParaRPr lang="pt-BR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5,70%</a:t>
                      </a:r>
                      <a:endParaRPr lang="pt-BR" sz="1200" b="0" i="0" u="none" strike="noStrike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10,90%</a:t>
                      </a:r>
                      <a:endParaRPr lang="pt-BR" sz="1200" b="0" i="0" u="none" strike="noStrike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4560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Saquinhos vendidos (Cooxupé)</a:t>
                      </a:r>
                      <a:endParaRPr lang="pt-BR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6.070.000</a:t>
                      </a:r>
                      <a:endParaRPr lang="pt-B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8.250.000</a:t>
                      </a:r>
                      <a:endParaRPr lang="pt-BR" sz="1200" b="0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2947924126"/>
              </p:ext>
            </p:extLst>
          </p:nvPr>
        </p:nvGraphicFramePr>
        <p:xfrm>
          <a:off x="683568" y="1484784"/>
          <a:ext cx="763284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9105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715544"/>
            <a:ext cx="8686800" cy="841248"/>
          </a:xfrm>
        </p:spPr>
        <p:txBody>
          <a:bodyPr>
            <a:noAutofit/>
          </a:bodyPr>
          <a:lstStyle/>
          <a:p>
            <a:r>
              <a:rPr lang="pt-BR" sz="2800" b="1" dirty="0">
                <a:latin typeface="Calibri" pitchFamily="34" charset="0"/>
                <a:cs typeface="Calibri" pitchFamily="34" charset="0"/>
              </a:rPr>
              <a:t>VARIAÇÃO (%) DE PREÇOS AO CONSUMIDOR DIVERSOS PRODUTOS NO PERÍODO JUL/94 A </a:t>
            </a:r>
            <a:r>
              <a:rPr lang="pt-BR" sz="2800" b="1" dirty="0" smtClean="0">
                <a:latin typeface="Calibri" pitchFamily="34" charset="0"/>
                <a:cs typeface="Calibri" pitchFamily="34" charset="0"/>
              </a:rPr>
              <a:t>JUN/11</a:t>
            </a:r>
            <a:endParaRPr lang="pt-BR" sz="2800" dirty="0"/>
          </a:p>
        </p:txBody>
      </p:sp>
      <p:graphicFrame>
        <p:nvGraphicFramePr>
          <p:cNvPr id="3" name="Gráfico 2"/>
          <p:cNvGraphicFramePr/>
          <p:nvPr>
            <p:extLst>
              <p:ext uri="{D42A27DB-BD31-4B8C-83A1-F6EECF244321}">
                <p14:modId xmlns:p14="http://schemas.microsoft.com/office/powerpoint/2010/main" val="2654030154"/>
              </p:ext>
            </p:extLst>
          </p:nvPr>
        </p:nvGraphicFramePr>
        <p:xfrm>
          <a:off x="395536" y="1397000"/>
          <a:ext cx="8424936" cy="512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1"/>
          <p:cNvSpPr txBox="1"/>
          <p:nvPr/>
        </p:nvSpPr>
        <p:spPr>
          <a:xfrm>
            <a:off x="6059702" y="4018757"/>
            <a:ext cx="950638" cy="49036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ARROZ</a:t>
            </a:r>
          </a:p>
        </p:txBody>
      </p:sp>
      <p:sp>
        <p:nvSpPr>
          <p:cNvPr id="5" name="CaixaDeTexto 2"/>
          <p:cNvSpPr txBox="1"/>
          <p:nvPr/>
        </p:nvSpPr>
        <p:spPr>
          <a:xfrm>
            <a:off x="4111908" y="2037906"/>
            <a:ext cx="964148" cy="52699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LEITE</a:t>
            </a:r>
          </a:p>
        </p:txBody>
      </p:sp>
      <p:sp>
        <p:nvSpPr>
          <p:cNvPr id="6" name="CaixaDeTexto 3"/>
          <p:cNvSpPr txBox="1"/>
          <p:nvPr/>
        </p:nvSpPr>
        <p:spPr>
          <a:xfrm>
            <a:off x="7041509" y="3068960"/>
            <a:ext cx="789875" cy="60601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ÓLEO</a:t>
            </a:r>
          </a:p>
        </p:txBody>
      </p:sp>
      <p:sp>
        <p:nvSpPr>
          <p:cNvPr id="7" name="CaixaDeTexto 4"/>
          <p:cNvSpPr txBox="1"/>
          <p:nvPr/>
        </p:nvSpPr>
        <p:spPr>
          <a:xfrm>
            <a:off x="5076056" y="4355371"/>
            <a:ext cx="938658" cy="44178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FEIJÃO</a:t>
            </a:r>
          </a:p>
        </p:txBody>
      </p:sp>
      <p:sp>
        <p:nvSpPr>
          <p:cNvPr id="8" name="CaixaDeTexto 1"/>
          <p:cNvSpPr txBox="1"/>
          <p:nvPr/>
        </p:nvSpPr>
        <p:spPr>
          <a:xfrm>
            <a:off x="1115616" y="4780348"/>
            <a:ext cx="1161533" cy="95290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CAFÉ</a:t>
            </a:r>
            <a:r>
              <a:rPr lang="pt-BR" sz="1200" b="1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TORRADO E MOÍDO (SP)</a:t>
            </a:r>
            <a:endParaRPr lang="pt-BR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ixaDeTexto 1"/>
          <p:cNvSpPr txBox="1"/>
          <p:nvPr/>
        </p:nvSpPr>
        <p:spPr>
          <a:xfrm>
            <a:off x="2138841" y="4509120"/>
            <a:ext cx="1065007" cy="112937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CAFÉ</a:t>
            </a:r>
            <a:r>
              <a:rPr lang="pt-BR" sz="1200" b="1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TORRADO E MOÍDO (MG)</a:t>
            </a:r>
            <a:endParaRPr lang="pt-BR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ixaDeTexto 1"/>
          <p:cNvSpPr txBox="1"/>
          <p:nvPr/>
        </p:nvSpPr>
        <p:spPr>
          <a:xfrm>
            <a:off x="2987824" y="3140968"/>
            <a:ext cx="1241574" cy="129616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CAFÉ CRU ARÁBICA - TIPO 6 - CONSUMO INTERNO</a:t>
            </a:r>
            <a:endParaRPr lang="pt-BR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1443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series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/>
          <p:nvPr>
            <p:extLst>
              <p:ext uri="{D42A27DB-BD31-4B8C-83A1-F6EECF244321}">
                <p14:modId xmlns:p14="http://schemas.microsoft.com/office/powerpoint/2010/main" val="1103221783"/>
              </p:ext>
            </p:extLst>
          </p:nvPr>
        </p:nvGraphicFramePr>
        <p:xfrm>
          <a:off x="611560" y="1488123"/>
          <a:ext cx="7985380" cy="4981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Variação(%) no período </a:t>
            </a:r>
            <a:r>
              <a:rPr lang="pt-BR" dirty="0" err="1" smtClean="0"/>
              <a:t>jul</a:t>
            </a:r>
            <a:r>
              <a:rPr lang="pt-BR" dirty="0" smtClean="0"/>
              <a:t>/94 a </a:t>
            </a:r>
            <a:r>
              <a:rPr lang="pt-BR" dirty="0" err="1" smtClean="0"/>
              <a:t>jun</a:t>
            </a:r>
            <a:r>
              <a:rPr lang="pt-BR" dirty="0" smtClean="0"/>
              <a:t>/11</a:t>
            </a:r>
            <a:endParaRPr lang="pt-BR" dirty="0"/>
          </a:p>
        </p:txBody>
      </p:sp>
      <p:sp>
        <p:nvSpPr>
          <p:cNvPr id="6" name="CaixaDeTexto 1"/>
          <p:cNvSpPr txBox="1"/>
          <p:nvPr/>
        </p:nvSpPr>
        <p:spPr>
          <a:xfrm>
            <a:off x="878578" y="3977782"/>
            <a:ext cx="978778" cy="59113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INFLAÇÃO</a:t>
            </a:r>
          </a:p>
          <a:p>
            <a:pPr algn="ctr"/>
            <a:r>
              <a:rPr lang="pt-B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(IPCA)</a:t>
            </a:r>
          </a:p>
        </p:txBody>
      </p:sp>
      <p:sp>
        <p:nvSpPr>
          <p:cNvPr id="7" name="CaixaDeTexto 2"/>
          <p:cNvSpPr txBox="1"/>
          <p:nvPr/>
        </p:nvSpPr>
        <p:spPr>
          <a:xfrm>
            <a:off x="1619672" y="4086899"/>
            <a:ext cx="990501" cy="63526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CESTA BÁSICA</a:t>
            </a:r>
          </a:p>
        </p:txBody>
      </p:sp>
      <p:sp>
        <p:nvSpPr>
          <p:cNvPr id="8" name="CaixaDeTexto 3"/>
          <p:cNvSpPr txBox="1"/>
          <p:nvPr/>
        </p:nvSpPr>
        <p:spPr>
          <a:xfrm>
            <a:off x="2348360" y="1488123"/>
            <a:ext cx="896542" cy="10742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SALÁRIO</a:t>
            </a:r>
            <a:r>
              <a:rPr lang="pt-BR" sz="1000" b="1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MÍNIMO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ixaDeTexto 4"/>
          <p:cNvSpPr txBox="1"/>
          <p:nvPr/>
        </p:nvSpPr>
        <p:spPr>
          <a:xfrm>
            <a:off x="3045976" y="2912879"/>
            <a:ext cx="990501" cy="54591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ENERGIA</a:t>
            </a:r>
            <a:r>
              <a:rPr lang="pt-BR" sz="1000" b="1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ELÉTRICA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ixaDeTexto 5"/>
          <p:cNvSpPr txBox="1"/>
          <p:nvPr/>
        </p:nvSpPr>
        <p:spPr>
          <a:xfrm>
            <a:off x="3541226" y="5301208"/>
            <a:ext cx="901771" cy="74420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CAFÉ</a:t>
            </a:r>
            <a:r>
              <a:rPr lang="pt-BR" sz="1000" b="1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TORRADO E MOÍDO (SP)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ixaDeTexto 6"/>
          <p:cNvSpPr txBox="1"/>
          <p:nvPr/>
        </p:nvSpPr>
        <p:spPr>
          <a:xfrm>
            <a:off x="4587013" y="4133994"/>
            <a:ext cx="1073611" cy="87918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0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CAFÉ CRU ARÁBICA - TIPO 6 - CONSUMO INTERNO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aixaDeTexto 1"/>
          <p:cNvSpPr txBox="1"/>
          <p:nvPr/>
        </p:nvSpPr>
        <p:spPr>
          <a:xfrm>
            <a:off x="3985693" y="4833068"/>
            <a:ext cx="1033368" cy="6841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CAFÉ</a:t>
            </a:r>
            <a:r>
              <a:rPr lang="pt-BR" sz="1000" b="1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TORRADO E MOÍDO (MG)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aixaDeTexto 1"/>
          <p:cNvSpPr txBox="1"/>
          <p:nvPr/>
        </p:nvSpPr>
        <p:spPr>
          <a:xfrm>
            <a:off x="5364088" y="2420888"/>
            <a:ext cx="896543" cy="60763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ÓLEO</a:t>
            </a:r>
          </a:p>
          <a:p>
            <a:pPr algn="ctr"/>
            <a:r>
              <a:rPr lang="pt-B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DIESEL (litro)</a:t>
            </a:r>
          </a:p>
        </p:txBody>
      </p:sp>
      <p:sp>
        <p:nvSpPr>
          <p:cNvPr id="14" name="CaixaDeTexto 1"/>
          <p:cNvSpPr txBox="1"/>
          <p:nvPr/>
        </p:nvSpPr>
        <p:spPr>
          <a:xfrm>
            <a:off x="6084168" y="3013057"/>
            <a:ext cx="864096" cy="5898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GASOLINA (litro)</a:t>
            </a:r>
          </a:p>
        </p:txBody>
      </p:sp>
      <p:sp>
        <p:nvSpPr>
          <p:cNvPr id="15" name="CaixaDeTexto 6"/>
          <p:cNvSpPr txBox="1"/>
          <p:nvPr/>
        </p:nvSpPr>
        <p:spPr>
          <a:xfrm>
            <a:off x="6660233" y="4905090"/>
            <a:ext cx="864095" cy="54011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0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CAFÉ </a:t>
            </a:r>
            <a:r>
              <a:rPr lang="pt-BR" sz="1000" b="1" dirty="0" smtClean="0">
                <a:latin typeface="Arial" pitchFamily="34" charset="0"/>
                <a:cs typeface="Arial" pitchFamily="34" charset="0"/>
              </a:rPr>
              <a:t>BC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(MG)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aixaDeTexto 6"/>
          <p:cNvSpPr txBox="1"/>
          <p:nvPr/>
        </p:nvSpPr>
        <p:spPr>
          <a:xfrm>
            <a:off x="7301408" y="4563008"/>
            <a:ext cx="943000" cy="54011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0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CAFÉ </a:t>
            </a:r>
            <a:r>
              <a:rPr lang="pt-BR" sz="1000" b="1" dirty="0" smtClean="0">
                <a:latin typeface="Arial" pitchFamily="34" charset="0"/>
                <a:cs typeface="Arial" pitchFamily="34" charset="0"/>
              </a:rPr>
              <a:t>CONILON 7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(ES)</a:t>
            </a:r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5846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4725144"/>
            <a:ext cx="8458200" cy="1222375"/>
          </a:xfrm>
        </p:spPr>
        <p:txBody>
          <a:bodyPr/>
          <a:lstStyle/>
          <a:p>
            <a:r>
              <a:rPr lang="pt-BR" sz="4800" dirty="0"/>
              <a:t>OBRIGADO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239" y="188640"/>
            <a:ext cx="559852" cy="72008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188133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8569325" y="1412875"/>
            <a:ext cx="468313" cy="2808288"/>
          </a:xfrm>
          <a:prstGeom prst="rect">
            <a:avLst/>
          </a:prstGeom>
          <a:gradFill rotWithShape="1">
            <a:gsLst>
              <a:gs pos="0">
                <a:srgbClr val="DDDDDD">
                  <a:gamma/>
                  <a:shade val="46275"/>
                  <a:invGamma/>
                  <a:alpha val="0"/>
                </a:srgbClr>
              </a:gs>
              <a:gs pos="100000">
                <a:srgbClr val="DDDDDD">
                  <a:alpha val="5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496300" y="3789363"/>
            <a:ext cx="61277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pt-BR" sz="800" b="1">
                <a:ea typeface="SimSun" pitchFamily="2" charset="-122"/>
              </a:rPr>
              <a:t>18</a:t>
            </a:r>
          </a:p>
          <a:p>
            <a:pPr algn="ctr"/>
            <a:r>
              <a:rPr lang="pt-BR" sz="800" b="1">
                <a:ea typeface="SimSun" pitchFamily="2" charset="-122"/>
              </a:rPr>
              <a:t>Mega</a:t>
            </a:r>
          </a:p>
          <a:p>
            <a:pPr algn="ctr"/>
            <a:r>
              <a:rPr lang="pt-BR" sz="800" b="1">
                <a:ea typeface="SimSun" pitchFamily="2" charset="-122"/>
              </a:rPr>
              <a:t>Produtor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8042275" y="1412875"/>
            <a:ext cx="468313" cy="2808288"/>
          </a:xfrm>
          <a:prstGeom prst="rect">
            <a:avLst/>
          </a:prstGeom>
          <a:gradFill rotWithShape="1">
            <a:gsLst>
              <a:gs pos="0">
                <a:srgbClr val="DDDDDD">
                  <a:gamma/>
                  <a:shade val="46275"/>
                  <a:invGamma/>
                  <a:alpha val="0"/>
                </a:srgbClr>
              </a:gs>
              <a:gs pos="100000">
                <a:srgbClr val="DDDDDD">
                  <a:alpha val="5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7983538" y="3789363"/>
            <a:ext cx="61277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pt-BR" sz="800" b="1">
                <a:ea typeface="SimSun" pitchFamily="2" charset="-122"/>
              </a:rPr>
              <a:t>47</a:t>
            </a:r>
          </a:p>
          <a:p>
            <a:pPr algn="ctr"/>
            <a:r>
              <a:rPr lang="pt-BR" sz="800" b="1">
                <a:ea typeface="SimSun" pitchFamily="2" charset="-122"/>
              </a:rPr>
              <a:t>Grande</a:t>
            </a:r>
          </a:p>
          <a:p>
            <a:pPr algn="ctr"/>
            <a:r>
              <a:rPr lang="pt-BR" sz="800" b="1">
                <a:ea typeface="SimSun" pitchFamily="2" charset="-122"/>
              </a:rPr>
              <a:t>Produtor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7521575" y="1412875"/>
            <a:ext cx="468313" cy="2808288"/>
          </a:xfrm>
          <a:prstGeom prst="rect">
            <a:avLst/>
          </a:prstGeom>
          <a:gradFill rotWithShape="1">
            <a:gsLst>
              <a:gs pos="0">
                <a:srgbClr val="DDDDDD">
                  <a:gamma/>
                  <a:shade val="46275"/>
                  <a:invGamma/>
                  <a:alpha val="0"/>
                </a:srgbClr>
              </a:gs>
              <a:gs pos="100000">
                <a:srgbClr val="DDDDDD">
                  <a:alpha val="5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7432675" y="3789363"/>
            <a:ext cx="61277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pt-BR" sz="800" b="1">
                <a:ea typeface="SimSun" pitchFamily="2" charset="-122"/>
              </a:rPr>
              <a:t>264</a:t>
            </a:r>
          </a:p>
          <a:p>
            <a:pPr algn="ctr"/>
            <a:r>
              <a:rPr lang="pt-BR" sz="800" b="1">
                <a:ea typeface="SimSun" pitchFamily="2" charset="-122"/>
              </a:rPr>
              <a:t>Médio</a:t>
            </a:r>
          </a:p>
          <a:p>
            <a:pPr algn="ctr"/>
            <a:r>
              <a:rPr lang="pt-BR" sz="800" b="1">
                <a:ea typeface="SimSun" pitchFamily="2" charset="-122"/>
              </a:rPr>
              <a:t>Produtor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925888" y="1412875"/>
            <a:ext cx="3525837" cy="2808288"/>
          </a:xfrm>
          <a:prstGeom prst="rect">
            <a:avLst/>
          </a:prstGeom>
          <a:gradFill rotWithShape="1">
            <a:gsLst>
              <a:gs pos="0">
                <a:srgbClr val="DDDDDD">
                  <a:gamma/>
                  <a:shade val="46275"/>
                  <a:invGamma/>
                  <a:alpha val="0"/>
                </a:srgbClr>
              </a:gs>
              <a:gs pos="100000">
                <a:srgbClr val="DDDDDD">
                  <a:alpha val="5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984750" y="3789363"/>
            <a:ext cx="1071563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pt-BR" sz="800" b="1">
                <a:ea typeface="SimSun" pitchFamily="2" charset="-122"/>
              </a:rPr>
              <a:t>1.750</a:t>
            </a:r>
          </a:p>
          <a:p>
            <a:pPr algn="ctr"/>
            <a:endParaRPr lang="pt-BR" sz="800" b="1">
              <a:ea typeface="SimSun" pitchFamily="2" charset="-122"/>
            </a:endParaRPr>
          </a:p>
          <a:p>
            <a:pPr algn="ctr"/>
            <a:r>
              <a:rPr lang="pt-BR" sz="800" b="1">
                <a:ea typeface="SimSun" pitchFamily="2" charset="-122"/>
              </a:rPr>
              <a:t>Pequeno Produtor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827088" y="1412875"/>
            <a:ext cx="3024187" cy="2808288"/>
          </a:xfrm>
          <a:prstGeom prst="rect">
            <a:avLst/>
          </a:prstGeom>
          <a:gradFill rotWithShape="1">
            <a:gsLst>
              <a:gs pos="0">
                <a:srgbClr val="DDDDDD">
                  <a:gamma/>
                  <a:shade val="46275"/>
                  <a:invGamma/>
                  <a:alpha val="0"/>
                </a:srgbClr>
              </a:gs>
              <a:gs pos="100000">
                <a:srgbClr val="DDDDDD">
                  <a:alpha val="5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558925" y="3789363"/>
            <a:ext cx="1120775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pt-BR" sz="800" b="1">
                <a:ea typeface="SimSun" pitchFamily="2" charset="-122"/>
              </a:rPr>
              <a:t>7.238</a:t>
            </a:r>
          </a:p>
          <a:p>
            <a:pPr algn="ctr"/>
            <a:endParaRPr lang="pt-BR" sz="800" b="1">
              <a:ea typeface="SimSun" pitchFamily="2" charset="-122"/>
            </a:endParaRPr>
          </a:p>
          <a:p>
            <a:pPr algn="ctr"/>
            <a:r>
              <a:rPr lang="pt-BR" sz="800" b="1">
                <a:ea typeface="SimSun" pitchFamily="2" charset="-122"/>
              </a:rPr>
              <a:t>Economia Familliar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341784"/>
            <a:ext cx="9144000" cy="1143000"/>
          </a:xfrm>
        </p:spPr>
        <p:txBody>
          <a:bodyPr/>
          <a:lstStyle/>
          <a:p>
            <a:r>
              <a:rPr lang="pt-BR" sz="3600" dirty="0"/>
              <a:t>Perfil do Cooperado</a:t>
            </a:r>
          </a:p>
        </p:txBody>
      </p:sp>
      <p:graphicFrame>
        <p:nvGraphicFramePr>
          <p:cNvPr id="2" name="Object 1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491180"/>
              </p:ext>
            </p:extLst>
          </p:nvPr>
        </p:nvGraphicFramePr>
        <p:xfrm>
          <a:off x="0" y="1346200"/>
          <a:ext cx="9109075" cy="247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374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991623"/>
              </p:ext>
            </p:extLst>
          </p:nvPr>
        </p:nvGraphicFramePr>
        <p:xfrm>
          <a:off x="1692275" y="4437063"/>
          <a:ext cx="5680075" cy="21945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30300"/>
                <a:gridCol w="673100"/>
                <a:gridCol w="611188"/>
                <a:gridCol w="700087"/>
                <a:gridCol w="1211263"/>
                <a:gridCol w="611187"/>
                <a:gridCol w="742950"/>
              </a:tblGrid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Faixa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Sacas de 60kg</a:t>
                      </a:r>
                      <a:endParaRPr kumimoji="0" lang="pt-B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Cooperados</a:t>
                      </a:r>
                      <a:endParaRPr kumimoji="0" lang="pt-B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Sacas de café entregues em 2010</a:t>
                      </a:r>
                      <a:endParaRPr kumimoji="0" lang="pt-B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Total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%</a:t>
                      </a:r>
                      <a:endParaRPr kumimoji="0" lang="pt-B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% Acum</a:t>
                      </a:r>
                      <a:endParaRPr kumimoji="0" lang="pt-B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Total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%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% </a:t>
                      </a:r>
                      <a:r>
                        <a:rPr kumimoji="0" lang="pt-BR" sz="10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Acum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Até 50 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842 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9,0%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9,0%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    23.411 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0,5%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0,5%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rgbClr val="FFC000"/>
                    </a:solidFill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51 a 500 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6.396 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68,6%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77,7%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1.357.338 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30,2%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30,7%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rgbClr val="FFC000"/>
                    </a:solidFill>
                  </a:tcPr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501 a 2000 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1.750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18,8%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96,5%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  1.583.863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35,3%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66,0%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rgbClr val="FFC000"/>
                    </a:solidFill>
                  </a:tcPr>
                </a:tc>
              </a:tr>
              <a:tr h="1492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2001 a 5000 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264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2,8%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99,3%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    775.440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17,3%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83,3%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5001 a 10000 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47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0,5%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99,8%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    313.500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7,0%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90,2%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Acima de 10000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18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0,2%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100,0%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    438.595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9,8%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100,0%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  <a:tr h="150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Total Geral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9.317 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100,0%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4.492.147 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100,0%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pic>
        <p:nvPicPr>
          <p:cNvPr id="15" name="Imagem 1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239" y="188640"/>
            <a:ext cx="559852" cy="72008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2957969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category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Participação % na produção nacional</a:t>
            </a:r>
            <a:endParaRPr lang="pt-BR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3763317719"/>
              </p:ext>
            </p:extLst>
          </p:nvPr>
        </p:nvGraphicFramePr>
        <p:xfrm>
          <a:off x="395536" y="1397000"/>
          <a:ext cx="8496944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725635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Produção na área de atuação da Cooxupé</a:t>
            </a:r>
            <a:endParaRPr lang="pt-BR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826123646"/>
              </p:ext>
            </p:extLst>
          </p:nvPr>
        </p:nvGraphicFramePr>
        <p:xfrm>
          <a:off x="467544" y="1397000"/>
          <a:ext cx="8208912" cy="5128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21233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category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Produtividade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2987824" y="6386844"/>
            <a:ext cx="3058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i="1" dirty="0" smtClean="0"/>
              <a:t>Fonte: Departamento Técnico Cooxupé</a:t>
            </a:r>
            <a:br>
              <a:rPr lang="pt-BR" sz="1200" b="1" i="1" dirty="0" smtClean="0"/>
            </a:br>
            <a:r>
              <a:rPr lang="pt-BR" sz="1200" b="1" i="1" dirty="0" smtClean="0"/>
              <a:t>Quantidade de cidades analisadas: 62 </a:t>
            </a:r>
            <a:endParaRPr lang="pt-BR" sz="1200" b="1" i="1" dirty="0"/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566370"/>
              </p:ext>
            </p:extLst>
          </p:nvPr>
        </p:nvGraphicFramePr>
        <p:xfrm>
          <a:off x="251520" y="1340768"/>
          <a:ext cx="871296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640474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Recebimento de café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239" y="188640"/>
            <a:ext cx="559852" cy="720080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6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089528"/>
              </p:ext>
            </p:extLst>
          </p:nvPr>
        </p:nvGraphicFramePr>
        <p:xfrm>
          <a:off x="1115616" y="2204864"/>
          <a:ext cx="6825456" cy="3604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03006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category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Saída de café</a:t>
            </a:r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06950"/>
              </p:ext>
            </p:extLst>
          </p:nvPr>
        </p:nvGraphicFramePr>
        <p:xfrm>
          <a:off x="398515" y="2564904"/>
          <a:ext cx="8528576" cy="271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239" y="188640"/>
            <a:ext cx="559852" cy="72008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724034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category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Estoque dos cooperados</a:t>
            </a:r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57707"/>
              </p:ext>
            </p:extLst>
          </p:nvPr>
        </p:nvGraphicFramePr>
        <p:xfrm>
          <a:off x="279400" y="2198688"/>
          <a:ext cx="8532813" cy="2651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239" y="188640"/>
            <a:ext cx="559852" cy="72008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CaixaDeTexto 2"/>
          <p:cNvSpPr txBox="1"/>
          <p:nvPr/>
        </p:nvSpPr>
        <p:spPr>
          <a:xfrm>
            <a:off x="971600" y="5877272"/>
            <a:ext cx="25330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/>
              <a:t>Observação: 100% em 2003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1985621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category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Venda de Fertilizantes</a:t>
            </a:r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236743"/>
              </p:ext>
            </p:extLst>
          </p:nvPr>
        </p:nvGraphicFramePr>
        <p:xfrm>
          <a:off x="441218" y="2327672"/>
          <a:ext cx="8017502" cy="31387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7239" y="188640"/>
            <a:ext cx="559852" cy="72008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9340099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category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707</TotalTime>
  <Words>313</Words>
  <Application>Microsoft Office PowerPoint</Application>
  <PresentationFormat>Apresentação na tela (4:3)</PresentationFormat>
  <Paragraphs>139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Viagem</vt:lpstr>
      <vt:lpstr>Histórico de valores</vt:lpstr>
      <vt:lpstr>Perfil do Cooperado</vt:lpstr>
      <vt:lpstr>Participação % na produção nacional</vt:lpstr>
      <vt:lpstr>Produção na área de atuação da Cooxupé</vt:lpstr>
      <vt:lpstr>Produtividade</vt:lpstr>
      <vt:lpstr>Recebimento de café</vt:lpstr>
      <vt:lpstr>Saída de café</vt:lpstr>
      <vt:lpstr>Estoque dos cooperados</vt:lpstr>
      <vt:lpstr>Venda de Fertilizantes</vt:lpstr>
      <vt:lpstr>Defensivos</vt:lpstr>
      <vt:lpstr>Mudas de café</vt:lpstr>
      <vt:lpstr>VARIAÇÃO (%) DE PREÇOS AO CONSUMIDOR DIVERSOS PRODUTOS NO PERÍODO JUL/94 A JUN/11</vt:lpstr>
      <vt:lpstr>Variação(%) no período jul/94 a jun/11</vt:lpstr>
      <vt:lpstr>OBRIGADO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Histórico de valores</dc:title>
  <dc:creator>Cooxupe</dc:creator>
  <cp:lastModifiedBy>Edicao2</cp:lastModifiedBy>
  <cp:revision>46</cp:revision>
  <cp:lastPrinted>2011-11-24T13:06:24Z</cp:lastPrinted>
  <dcterms:created xsi:type="dcterms:W3CDTF">2011-11-09T19:34:22Z</dcterms:created>
  <dcterms:modified xsi:type="dcterms:W3CDTF">2011-11-28T17:58:47Z</dcterms:modified>
</cp:coreProperties>
</file>