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189" r:id="rId2"/>
    <p:sldId id="2351" r:id="rId3"/>
    <p:sldId id="2225" r:id="rId4"/>
    <p:sldId id="2359" r:id="rId5"/>
    <p:sldId id="2360" r:id="rId6"/>
    <p:sldId id="2220" r:id="rId7"/>
    <p:sldId id="2226" r:id="rId8"/>
    <p:sldId id="2372" r:id="rId9"/>
    <p:sldId id="2233" r:id="rId10"/>
    <p:sldId id="2227" r:id="rId11"/>
    <p:sldId id="2262" r:id="rId12"/>
    <p:sldId id="2231" r:id="rId13"/>
    <p:sldId id="2232" r:id="rId14"/>
    <p:sldId id="2324" r:id="rId15"/>
    <p:sldId id="2371" r:id="rId16"/>
    <p:sldId id="2343" r:id="rId17"/>
    <p:sldId id="2348" r:id="rId18"/>
    <p:sldId id="2213" r:id="rId19"/>
    <p:sldId id="2367" r:id="rId20"/>
    <p:sldId id="2366" r:id="rId21"/>
    <p:sldId id="2245" r:id="rId22"/>
    <p:sldId id="2349" r:id="rId23"/>
    <p:sldId id="2350" r:id="rId24"/>
    <p:sldId id="2361" r:id="rId25"/>
    <p:sldId id="2363" r:id="rId26"/>
    <p:sldId id="2362" r:id="rId27"/>
    <p:sldId id="2365" r:id="rId28"/>
    <p:sldId id="2364" r:id="rId29"/>
    <p:sldId id="2243" r:id="rId30"/>
    <p:sldId id="2216" r:id="rId31"/>
    <p:sldId id="2206" r:id="rId32"/>
    <p:sldId id="2260" r:id="rId33"/>
    <p:sldId id="2338" r:id="rId34"/>
    <p:sldId id="2236" r:id="rId35"/>
    <p:sldId id="2107" r:id="rId36"/>
    <p:sldId id="2370" r:id="rId37"/>
    <p:sldId id="2352" r:id="rId38"/>
    <p:sldId id="2237" r:id="rId39"/>
    <p:sldId id="2244" r:id="rId40"/>
    <p:sldId id="2242" r:id="rId41"/>
    <p:sldId id="2334" r:id="rId42"/>
    <p:sldId id="2240" r:id="rId43"/>
    <p:sldId id="2195" r:id="rId44"/>
  </p:sldIdLst>
  <p:sldSz cx="9144000" cy="6858000" type="screen4x3"/>
  <p:notesSz cx="6858000" cy="9144000"/>
  <p:defaultTextStyle>
    <a:defPPr>
      <a:defRPr lang="pt-BR"/>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2243D"/>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28" autoAdjust="0"/>
    <p:restoredTop sz="94590" autoAdjust="0"/>
  </p:normalViewPr>
  <p:slideViewPr>
    <p:cSldViewPr>
      <p:cViewPr>
        <p:scale>
          <a:sx n="50" d="100"/>
          <a:sy n="50" d="100"/>
        </p:scale>
        <p:origin x="-1272" y="-102"/>
      </p:cViewPr>
      <p:guideLst>
        <p:guide orient="horz" pos="4260"/>
        <p:guide pos="240"/>
      </p:guideLst>
    </p:cSldViewPr>
  </p:slideViewPr>
  <p:notesTextViewPr>
    <p:cViewPr>
      <p:scale>
        <a:sx n="100" d="100"/>
        <a:sy n="100" d="100"/>
      </p:scale>
      <p:origin x="0" y="0"/>
    </p:cViewPr>
  </p:notesTextViewPr>
  <p:sorterViewPr>
    <p:cViewPr>
      <p:scale>
        <a:sx n="70" d="100"/>
        <a:sy n="70" d="100"/>
      </p:scale>
      <p:origin x="0" y="9780"/>
    </p:cViewPr>
  </p:sorterViewPr>
  <p:notesViewPr>
    <p:cSldViewPr>
      <p:cViewPr varScale="1">
        <p:scale>
          <a:sx n="57" d="100"/>
          <a:sy n="57" d="100"/>
        </p:scale>
        <p:origin x="-18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Tree>
    <p:extLst>
      <p:ext uri="{BB962C8B-B14F-4D97-AF65-F5344CB8AC3E}">
        <p14:creationId xmlns:p14="http://schemas.microsoft.com/office/powerpoint/2010/main" val="19223383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AFDB400-5950-4513-BFF3-492D0CDAA6A6}" type="datetimeFigureOut">
              <a:rPr lang="pt-BR"/>
              <a:pPr>
                <a:defRPr/>
              </a:pPr>
              <a:t>24/11/2011</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A107EA-EB9A-4BAB-9084-C5E110D7567A}" type="slidenum">
              <a:rPr lang="pt-BR"/>
              <a:pPr>
                <a:defRPr/>
              </a:pPr>
              <a:t>‹nº›</a:t>
            </a:fld>
            <a:endParaRPr lang="pt-BR" dirty="0"/>
          </a:p>
        </p:txBody>
      </p:sp>
    </p:spTree>
    <p:extLst>
      <p:ext uri="{BB962C8B-B14F-4D97-AF65-F5344CB8AC3E}">
        <p14:creationId xmlns:p14="http://schemas.microsoft.com/office/powerpoint/2010/main" val="156570536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8" rIns="91434" bIns="45718"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A8599D38-16AE-4C21-BB4A-4018683A8918}" type="slidenum">
              <a:rPr lang="pt-BR" sz="1200">
                <a:latin typeface="Arial" charset="0"/>
              </a:rPr>
              <a:pPr algn="r" eaLnBrk="1" hangingPunct="1"/>
              <a:t>1</a:t>
            </a:fld>
            <a:endParaRPr lang="pt-BR" sz="1200">
              <a:latin typeface="Arial" charset="0"/>
            </a:endParaRPr>
          </a:p>
        </p:txBody>
      </p:sp>
      <p:sp>
        <p:nvSpPr>
          <p:cNvPr id="5120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15989" y="4343400"/>
            <a:ext cx="5026025" cy="4114800"/>
          </a:xfrm>
          <a:solidFill>
            <a:srgbClr val="FFFFFF"/>
          </a:solidFill>
          <a:ln>
            <a:solidFill>
              <a:srgbClr val="000000"/>
            </a:solidFill>
            <a:miter lim="800000"/>
            <a:headEnd/>
            <a:tailEnd/>
          </a:ln>
        </p:spPr>
        <p:txBody>
          <a:bodyPr wrap="square" lIns="93026" tIns="46513" rIns="93026" bIns="46513"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pt-B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4588" y="685800"/>
            <a:ext cx="4572000" cy="3429000"/>
          </a:xfrm>
          <a:ln/>
        </p:spPr>
      </p:sp>
      <p:sp>
        <p:nvSpPr>
          <p:cNvPr id="66563" name="Rectangle 3"/>
          <p:cNvSpPr>
            <a:spLocks noGrp="1" noChangeArrowheads="1"/>
          </p:cNvSpPr>
          <p:nvPr>
            <p:ph type="body" idx="1"/>
          </p:nvPr>
        </p:nvSpPr>
        <p:spPr>
          <a:xfrm>
            <a:off x="913441" y="4346505"/>
            <a:ext cx="5031119" cy="41112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38" tIns="42269" rIns="84538" bIns="42269"/>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077" y="8684883"/>
            <a:ext cx="2972289" cy="4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0" tIns="47780" rIns="95560" bIns="47780" anchor="b"/>
          <a:lstStyle>
            <a:lvl1pPr eaLnBrk="0" hangingPunct="0">
              <a:defRPr sz="2100" b="1">
                <a:solidFill>
                  <a:schemeClr val="tx1"/>
                </a:solidFill>
                <a:latin typeface="Arial" charset="0"/>
              </a:defRPr>
            </a:lvl1pPr>
            <a:lvl2pPr marL="742950" indent="-285750" eaLnBrk="0" hangingPunct="0">
              <a:defRPr sz="2100" b="1">
                <a:solidFill>
                  <a:schemeClr val="tx1"/>
                </a:solidFill>
                <a:latin typeface="Arial" charset="0"/>
              </a:defRPr>
            </a:lvl2pPr>
            <a:lvl3pPr marL="1143000" indent="-228600" eaLnBrk="0" hangingPunct="0">
              <a:defRPr sz="2100" b="1">
                <a:solidFill>
                  <a:schemeClr val="tx1"/>
                </a:solidFill>
                <a:latin typeface="Arial" charset="0"/>
              </a:defRPr>
            </a:lvl3pPr>
            <a:lvl4pPr marL="1600200" indent="-228600" eaLnBrk="0" hangingPunct="0">
              <a:defRPr sz="2100" b="1">
                <a:solidFill>
                  <a:schemeClr val="tx1"/>
                </a:solidFill>
                <a:latin typeface="Arial" charset="0"/>
              </a:defRPr>
            </a:lvl4pPr>
            <a:lvl5pPr marL="2057400" indent="-228600" eaLnBrk="0" hangingPunct="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pPr algn="r" eaLnBrk="1" hangingPunct="1"/>
            <a:fld id="{A69831C3-5464-40C8-9648-215D163136B5}" type="slidenum">
              <a:rPr lang="pt-BR" sz="1300" b="0"/>
              <a:pPr algn="r" eaLnBrk="1" hangingPunct="1"/>
              <a:t>4</a:t>
            </a:fld>
            <a:endParaRPr lang="pt-BR" sz="1300" b="0"/>
          </a:p>
        </p:txBody>
      </p:sp>
      <p:sp>
        <p:nvSpPr>
          <p:cNvPr id="79875" name="Rectangle 2"/>
          <p:cNvSpPr>
            <a:spLocks noGrp="1" noRot="1" noChangeAspect="1" noChangeArrowheads="1" noTextEdit="1"/>
          </p:cNvSpPr>
          <p:nvPr>
            <p:ph type="sldImg"/>
          </p:nvPr>
        </p:nvSpPr>
        <p:spPr>
          <a:xfrm>
            <a:off x="1143000" y="685800"/>
            <a:ext cx="4573588" cy="3430588"/>
          </a:xfrm>
          <a:ln/>
        </p:spPr>
      </p:sp>
      <p:sp>
        <p:nvSpPr>
          <p:cNvPr id="79876" name="Rectangle 3"/>
          <p:cNvSpPr>
            <a:spLocks noGrp="1" noChangeArrowheads="1"/>
          </p:cNvSpPr>
          <p:nvPr>
            <p:ph type="body" idx="1"/>
          </p:nvPr>
        </p:nvSpPr>
        <p:spPr>
          <a:xfrm>
            <a:off x="915054" y="4346132"/>
            <a:ext cx="5027893" cy="4111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6" tIns="45462" rIns="90926" bIns="45462"/>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6576"/>
            <a:ext cx="50292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E3D8967-83CA-4A53-99DB-627F5F3BE3E3}" type="slidenum">
              <a:rPr lang="pt-BR" smtClean="0">
                <a:solidFill>
                  <a:srgbClr val="000000"/>
                </a:solidFill>
                <a:latin typeface="Arial" charset="0"/>
              </a:rPr>
              <a:pPr eaLnBrk="1" fontAlgn="base" hangingPunct="1">
                <a:spcBef>
                  <a:spcPct val="0"/>
                </a:spcBef>
                <a:spcAft>
                  <a:spcPct val="0"/>
                </a:spcAft>
              </a:pPr>
              <a:t>36</a:t>
            </a:fld>
            <a:endParaRPr lang="pt-BR" smtClean="0">
              <a:solidFill>
                <a:srgbClr val="000000"/>
              </a:solidFill>
              <a:latin typeface="Arial" charset="0"/>
            </a:endParaRPr>
          </a:p>
        </p:txBody>
      </p:sp>
      <p:sp>
        <p:nvSpPr>
          <p:cNvPr id="20483" name="Rectangle 2"/>
          <p:cNvSpPr>
            <a:spLocks noGrp="1" noRot="1" noChangeAspect="1" noChangeArrowheads="1" noTextEdit="1"/>
          </p:cNvSpPr>
          <p:nvPr>
            <p:ph type="sldImg"/>
          </p:nvPr>
        </p:nvSpPr>
        <p:spPr bwMode="auto">
          <a:xfrm>
            <a:off x="1168400" y="66516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04875" y="4318000"/>
            <a:ext cx="5048250" cy="416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F4B5300-C81C-4B32-A814-C12F550ED722}" type="slidenum">
              <a:rPr lang="pt-BR" smtClean="0">
                <a:solidFill>
                  <a:srgbClr val="000000"/>
                </a:solidFill>
                <a:latin typeface="Arial" charset="0"/>
              </a:rPr>
              <a:pPr eaLnBrk="1" fontAlgn="base" hangingPunct="1">
                <a:spcBef>
                  <a:spcPct val="0"/>
                </a:spcBef>
                <a:spcAft>
                  <a:spcPct val="0"/>
                </a:spcAft>
              </a:pPr>
              <a:t>37</a:t>
            </a:fld>
            <a:endParaRPr lang="pt-BR" smtClean="0">
              <a:solidFill>
                <a:srgbClr val="000000"/>
              </a:solidFill>
              <a:latin typeface="Arial" charset="0"/>
            </a:endParaRPr>
          </a:p>
        </p:txBody>
      </p:sp>
      <p:sp>
        <p:nvSpPr>
          <p:cNvPr id="8195" name="Rectangle 2"/>
          <p:cNvSpPr>
            <a:spLocks noGrp="1" noRot="1" noChangeAspect="1" noChangeArrowheads="1" noTextEdit="1"/>
          </p:cNvSpPr>
          <p:nvPr>
            <p:ph type="sldImg"/>
          </p:nvPr>
        </p:nvSpPr>
        <p:spPr bwMode="auto">
          <a:xfrm>
            <a:off x="1166813" y="665163"/>
            <a:ext cx="4573587"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xfrm>
            <a:off x="904876" y="4318000"/>
            <a:ext cx="5048250" cy="416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bwMode="auto">
          <a:xfrm>
            <a:off x="1166813" y="666750"/>
            <a:ext cx="4572000" cy="3429000"/>
          </a:xfrm>
          <a:solidFill>
            <a:srgbClr val="FFFFFF"/>
          </a:solidFill>
          <a:ln>
            <a:solidFill>
              <a:srgbClr val="000000"/>
            </a:solidFill>
            <a:miter lim="800000"/>
            <a:headEnd/>
            <a:tailEnd/>
          </a:ln>
        </p:spPr>
      </p:sp>
      <p:sp>
        <p:nvSpPr>
          <p:cNvPr id="69636" name="Rectangle 3"/>
          <p:cNvSpPr>
            <a:spLocks noGrp="1" noChangeArrowheads="1"/>
          </p:cNvSpPr>
          <p:nvPr>
            <p:ph type="body" idx="1"/>
          </p:nvPr>
        </p:nvSpPr>
        <p:spPr bwMode="auto">
          <a:xfrm>
            <a:off x="904875" y="4318001"/>
            <a:ext cx="5048250" cy="416083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66813" y="66675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906464" y="4318000"/>
            <a:ext cx="5045075" cy="41592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numCol="1" anchor="t" anchorCtr="0" compatLnSpc="1">
            <a:prstTxWarp prst="textNoShape">
              <a:avLst/>
            </a:prstTxWarp>
          </a:bodyPr>
          <a:lstStyle/>
          <a:p>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66813" y="66675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908051" y="4319589"/>
            <a:ext cx="5041900" cy="415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985" tIns="43493" rIns="86985" bIns="43493"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077" y="8684883"/>
            <a:ext cx="2972289" cy="4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0" tIns="47780" rIns="95560" bIns="47780" anchor="b"/>
          <a:lstStyle>
            <a:lvl1pPr eaLnBrk="0" hangingPunct="0">
              <a:defRPr sz="2100" b="1">
                <a:solidFill>
                  <a:schemeClr val="tx1"/>
                </a:solidFill>
                <a:latin typeface="Arial" charset="0"/>
              </a:defRPr>
            </a:lvl1pPr>
            <a:lvl2pPr marL="742950" indent="-285750" eaLnBrk="0" hangingPunct="0">
              <a:defRPr sz="2100" b="1">
                <a:solidFill>
                  <a:schemeClr val="tx1"/>
                </a:solidFill>
                <a:latin typeface="Arial" charset="0"/>
              </a:defRPr>
            </a:lvl2pPr>
            <a:lvl3pPr marL="1143000" indent="-228600" eaLnBrk="0" hangingPunct="0">
              <a:defRPr sz="2100" b="1">
                <a:solidFill>
                  <a:schemeClr val="tx1"/>
                </a:solidFill>
                <a:latin typeface="Arial" charset="0"/>
              </a:defRPr>
            </a:lvl3pPr>
            <a:lvl4pPr marL="1600200" indent="-228600" eaLnBrk="0" hangingPunct="0">
              <a:defRPr sz="2100" b="1">
                <a:solidFill>
                  <a:schemeClr val="tx1"/>
                </a:solidFill>
                <a:latin typeface="Arial" charset="0"/>
              </a:defRPr>
            </a:lvl4pPr>
            <a:lvl5pPr marL="2057400" indent="-228600" eaLnBrk="0" hangingPunct="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pPr algn="r" eaLnBrk="1" hangingPunct="1"/>
            <a:fld id="{A69831C3-5464-40C8-9648-215D163136B5}" type="slidenum">
              <a:rPr lang="pt-BR" sz="1300" b="0"/>
              <a:pPr algn="r" eaLnBrk="1" hangingPunct="1"/>
              <a:t>5</a:t>
            </a:fld>
            <a:endParaRPr lang="pt-BR" sz="1300" b="0"/>
          </a:p>
        </p:txBody>
      </p:sp>
      <p:sp>
        <p:nvSpPr>
          <p:cNvPr id="79875" name="Rectangle 2"/>
          <p:cNvSpPr>
            <a:spLocks noGrp="1" noRot="1" noChangeAspect="1" noChangeArrowheads="1" noTextEdit="1"/>
          </p:cNvSpPr>
          <p:nvPr>
            <p:ph type="sldImg"/>
          </p:nvPr>
        </p:nvSpPr>
        <p:spPr>
          <a:xfrm>
            <a:off x="1143000" y="685800"/>
            <a:ext cx="4573588" cy="3430588"/>
          </a:xfrm>
          <a:ln/>
        </p:spPr>
      </p:sp>
      <p:sp>
        <p:nvSpPr>
          <p:cNvPr id="79876" name="Rectangle 3"/>
          <p:cNvSpPr>
            <a:spLocks noGrp="1" noChangeArrowheads="1"/>
          </p:cNvSpPr>
          <p:nvPr>
            <p:ph type="body" idx="1"/>
          </p:nvPr>
        </p:nvSpPr>
        <p:spPr>
          <a:xfrm>
            <a:off x="915054" y="4346132"/>
            <a:ext cx="5027893" cy="4111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6" tIns="45462" rIns="90926" bIns="45462"/>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1791" tIns="45896" rIns="91791" bIns="45896" numCol="1" anchor="t" anchorCtr="0" compatLnSpc="1">
            <a:prstTxWarp prst="textNoShape">
              <a:avLst/>
            </a:prstTxWarp>
          </a:bodyP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defRPr/>
            </a:pPr>
            <a:fld id="{F137E4EE-C0C0-498D-ADF0-C915D4E66C83}" type="slidenum">
              <a:rPr lang="pt-BR" smtClean="0">
                <a:latin typeface="Arial" pitchFamily="34" charset="0"/>
              </a:rPr>
              <a:pPr eaLnBrk="1" fontAlgn="base" hangingPunct="1">
                <a:spcBef>
                  <a:spcPct val="0"/>
                </a:spcBef>
                <a:spcAft>
                  <a:spcPct val="0"/>
                </a:spcAft>
                <a:defRPr/>
              </a:pPr>
              <a:t>8</a:t>
            </a:fld>
            <a:endParaRPr lang="pt-BR" smtClean="0">
              <a:latin typeface="Arial" pitchFamily="34" charset="0"/>
            </a:endParaRPr>
          </a:p>
        </p:txBody>
      </p:sp>
      <p:sp>
        <p:nvSpPr>
          <p:cNvPr id="547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4" name="Rectangle 3"/>
          <p:cNvSpPr>
            <a:spLocks noGrp="1" noChangeArrowheads="1"/>
          </p:cNvSpPr>
          <p:nvPr>
            <p:ph type="body" idx="1"/>
          </p:nvPr>
        </p:nvSpPr>
        <p:spPr bwMode="auto">
          <a:xfrm>
            <a:off x="915989" y="4343401"/>
            <a:ext cx="5026025" cy="4114800"/>
          </a:xfrm>
          <a:solidFill>
            <a:srgbClr val="FFFFFF"/>
          </a:solidFill>
          <a:ln>
            <a:solidFill>
              <a:srgbClr val="000000"/>
            </a:solidFill>
            <a:miter lim="800000"/>
            <a:headEnd/>
            <a:tailEnd/>
          </a:ln>
        </p:spPr>
        <p:txBody>
          <a:bodyPr wrap="square" lIns="93031" tIns="46516" rIns="93031" bIns="46516"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9A95954F-60B0-43D6-BAA9-D5DD802E9744}" type="slidenum">
              <a:rPr lang="pt-BR" sz="1200">
                <a:latin typeface="Arial" charset="0"/>
              </a:rPr>
              <a:pPr algn="r" eaLnBrk="1" hangingPunct="1"/>
              <a:t>11</a:t>
            </a:fld>
            <a:endParaRPr lang="pt-BR" sz="1200">
              <a:latin typeface="Arial" charset="0"/>
            </a:endParaRPr>
          </a:p>
        </p:txBody>
      </p:sp>
      <p:sp>
        <p:nvSpPr>
          <p:cNvPr id="583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12814" y="4346576"/>
            <a:ext cx="503237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38" tIns="42269" rIns="84538" bIns="42269"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66813" y="665163"/>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xfrm>
            <a:off x="914400" y="4343401"/>
            <a:ext cx="50292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931" tIns="49968" rIns="99931" bIns="49968" numCol="1" anchor="t" anchorCtr="0" compatLnSpc="1">
            <a:prstTxWarp prst="textNoShape">
              <a:avLst/>
            </a:prstTxWarp>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defRPr/>
            </a:pPr>
            <a:fld id="{F137E4EE-C0C0-498D-ADF0-C915D4E66C83}" type="slidenum">
              <a:rPr lang="pt-BR" smtClean="0">
                <a:latin typeface="Arial" pitchFamily="34" charset="0"/>
              </a:rPr>
              <a:pPr eaLnBrk="1" fontAlgn="base" hangingPunct="1">
                <a:spcBef>
                  <a:spcPct val="0"/>
                </a:spcBef>
                <a:spcAft>
                  <a:spcPct val="0"/>
                </a:spcAft>
                <a:defRPr/>
              </a:pPr>
              <a:t>14</a:t>
            </a:fld>
            <a:endParaRPr lang="pt-BR" smtClean="0">
              <a:latin typeface="Arial" pitchFamily="34" charset="0"/>
            </a:endParaRPr>
          </a:p>
        </p:txBody>
      </p:sp>
      <p:sp>
        <p:nvSpPr>
          <p:cNvPr id="5478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7844" name="Rectangle 3"/>
          <p:cNvSpPr>
            <a:spLocks noGrp="1" noChangeArrowheads="1"/>
          </p:cNvSpPr>
          <p:nvPr>
            <p:ph type="body" idx="1"/>
          </p:nvPr>
        </p:nvSpPr>
        <p:spPr bwMode="auto">
          <a:xfrm>
            <a:off x="915989" y="4343401"/>
            <a:ext cx="5026025" cy="4114800"/>
          </a:xfrm>
          <a:solidFill>
            <a:srgbClr val="FFFFFF"/>
          </a:solidFill>
          <a:ln>
            <a:solidFill>
              <a:srgbClr val="000000"/>
            </a:solidFill>
            <a:miter lim="800000"/>
            <a:headEnd/>
            <a:tailEnd/>
          </a:ln>
        </p:spPr>
        <p:txBody>
          <a:bodyPr wrap="square" lIns="93031" tIns="46516" rIns="93031" bIns="46516"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pt-BR"/>
          </a:p>
        </p:txBody>
      </p:sp>
      <p:sp>
        <p:nvSpPr>
          <p:cNvPr id="3" name="Slide Number Placeholder 3"/>
          <p:cNvSpPr>
            <a:spLocks noGrp="1"/>
          </p:cNvSpPr>
          <p:nvPr>
            <p:ph type="sldNum" sz="quarter" idx="11"/>
          </p:nvPr>
        </p:nvSpPr>
        <p:spPr>
          <a:xfrm>
            <a:off x="6553200" y="6356350"/>
            <a:ext cx="2133600" cy="365125"/>
          </a:xfrm>
          <a:prstGeom prst="rect">
            <a:avLst/>
          </a:prstGeom>
        </p:spPr>
        <p:txBody>
          <a:bodyPr/>
          <a:lstStyle>
            <a:lvl1pPr>
              <a:defRPr/>
            </a:lvl1pPr>
          </a:lstStyle>
          <a:p>
            <a:pPr>
              <a:defRPr/>
            </a:pPr>
            <a:fld id="{40A16ECB-8E49-4025-9612-54074F92EFB3}" type="slidenum">
              <a:rPr lang="pt-BR"/>
              <a:pPr>
                <a:defRPr/>
              </a:pPr>
              <a:t>‹nº›</a:t>
            </a:fld>
            <a:endParaRPr lang="pt-BR" dirty="0"/>
          </a:p>
        </p:txBody>
      </p:sp>
    </p:spTree>
    <p:extLst>
      <p:ext uri="{BB962C8B-B14F-4D97-AF65-F5344CB8AC3E}">
        <p14:creationId xmlns:p14="http://schemas.microsoft.com/office/powerpoint/2010/main" val="138204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675" y="6492875"/>
            <a:ext cx="495300" cy="195263"/>
          </a:xfrm>
          <a:prstGeom prst="rect">
            <a:avLst/>
          </a:prstGeom>
        </p:spPr>
        <p:txBody>
          <a:bodyPr/>
          <a:lstStyle>
            <a:lvl1pPr>
              <a:defRPr>
                <a:solidFill>
                  <a:srgbClr val="FFFFFF"/>
                </a:solidFill>
              </a:defRPr>
            </a:lvl1pPr>
          </a:lstStyle>
          <a:p>
            <a:pPr>
              <a:defRPr/>
            </a:pPr>
            <a:fld id="{90B96F79-7C4D-442C-ACD1-813804AEB1C5}" type="slidenum">
              <a:rPr lang="pt-BR"/>
              <a:pPr>
                <a:defRPr/>
              </a:pPr>
              <a:t>‹nº›</a:t>
            </a:fld>
            <a:endParaRPr lang="pt-BR"/>
          </a:p>
        </p:txBody>
      </p:sp>
    </p:spTree>
    <p:extLst>
      <p:ext uri="{BB962C8B-B14F-4D97-AF65-F5344CB8AC3E}">
        <p14:creationId xmlns:p14="http://schemas.microsoft.com/office/powerpoint/2010/main" val="414955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6"/>
          <p:cNvSpPr>
            <a:spLocks noGrp="1" noChangeArrowheads="1"/>
          </p:cNvSpPr>
          <p:nvPr>
            <p:ph type="sldNum" sz="quarter" idx="10"/>
          </p:nvPr>
        </p:nvSpPr>
        <p:spPr>
          <a:xfrm>
            <a:off x="66675" y="6443663"/>
            <a:ext cx="495300" cy="195262"/>
          </a:xfrm>
          <a:prstGeom prst="rect">
            <a:avLst/>
          </a:prstGeom>
        </p:spPr>
        <p:txBody>
          <a:bodyPr/>
          <a:lstStyle>
            <a:lvl1pPr defTabSz="457200">
              <a:defRPr>
                <a:solidFill>
                  <a:prstClr val="black"/>
                </a:solidFill>
                <a:latin typeface="Calibri" pitchFamily="34" charset="0"/>
                <a:cs typeface="+mn-cs"/>
              </a:defRPr>
            </a:lvl1pPr>
          </a:lstStyle>
          <a:p>
            <a:pPr>
              <a:defRPr/>
            </a:pPr>
            <a:fld id="{079AB125-8E76-4068-B905-2E0CA4AB49F6}" type="slidenum">
              <a:rPr lang="pt-BR"/>
              <a:pPr>
                <a:defRPr/>
              </a:pPr>
              <a:t>‹nº›</a:t>
            </a:fld>
            <a:endParaRPr lang="pt-BR"/>
          </a:p>
        </p:txBody>
      </p:sp>
    </p:spTree>
    <p:extLst>
      <p:ext uri="{BB962C8B-B14F-4D97-AF65-F5344CB8AC3E}">
        <p14:creationId xmlns:p14="http://schemas.microsoft.com/office/powerpoint/2010/main" val="3209032719"/>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m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91400" y="6369050"/>
            <a:ext cx="14112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4"/>
          <p:cNvCxnSpPr/>
          <p:nvPr userDrawn="1"/>
        </p:nvCxnSpPr>
        <p:spPr>
          <a:xfrm>
            <a:off x="381000" y="838200"/>
            <a:ext cx="8763000" cy="0"/>
          </a:xfrm>
          <a:prstGeom prst="line">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Conector reto 6"/>
          <p:cNvCxnSpPr/>
          <p:nvPr userDrawn="1"/>
        </p:nvCxnSpPr>
        <p:spPr>
          <a:xfrm>
            <a:off x="0" y="6750050"/>
            <a:ext cx="7239000" cy="0"/>
          </a:xfrm>
          <a:prstGeom prst="line">
            <a:avLst/>
          </a:prstGeom>
          <a:ln w="47625">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file:///\\d4968s001\D4968\Secoes\D4968S002\Comum_S002\Area%20Economica\Analises_Projecoes\Contas_Externas\Balanca_Comercial\Dados_funcex%20Graficos_diversos.xls!T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file:///\\d4968s001\D4968\Secoes\D4968S002\Comum_S002\Area%20Economica\Bloomberg\Bases\moedas.xlsm!Dolar"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Contas_Externas\Balanca_Comercial\Dados_funcex%20Graficos_diversos.xls!Gr&#225;f3"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file:///\\d4968s001\D4968\Secoes\D4968S002\Comum_S002\Area%20Economica\Analises_Projecoes\Contas_Externas\Balanca_Comercial\Balan&#231;a_mensal_graficos.xls!Gr&#225;f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oleObject" Target="file:///\\d4968s001\D4968\Secoes\D4968S002\Comum_S002\Area%20Economica\Banco_de_Dados\Setorial\Caged\Base_Caged_dessaz.xlsx!Gr&#225;f_dessaz%20(MM3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file:///\\d4968s001\D4968\Secoes\D4968S002\Comum_S002\Area%20Economica\Banco_de_Dados\Setorial\Caged\Base_Caged_dessaz.xlsx!Gr&#225;f_agrop"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Atividade\Emprego_e_Renda\PME_IBGE\PME_IBGE.XLS!Graf%20M&#233;dia%20Ano"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oleObject" Target="file:///\\d4968s001\D4968\Secoes\D4968S002\Comum_S002\Area%20Economica\Base%20Apresenta&#231;&#245;es\Comite\2011\Novembro\Censo%202010\Resultados%20preliminares%20da%20amostra\resultados%20preliminares%20da%20amostra.xls!Gr&#225;f1%20(8)"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5.emf"/><Relationship Id="rId4" Type="http://schemas.openxmlformats.org/officeDocument/2006/relationships/oleObject" Target="file:///\\d4968s001\D4968\Secoes\D4968S002\Comum_S002\Area%20Economica\Analises_Projecoes\Fiscal\Governo%20Central\Despesas.xls!Gr&#225;f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6.emf"/><Relationship Id="rId4" Type="http://schemas.openxmlformats.org/officeDocument/2006/relationships/oleObject" Target="file:///\\d4968s001\D4968\Secoes\D4968S002\Comum_S002\Area%20Economica\Analises_Projecoes\Atividade\Atividade%20Gr&#225;ficos.xlsx!Graf%20Massa%20Ampliada"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file:///\\d4968s001\D4968\Secoes\D4968S002\Comum_S002\Area%20Economica\Analises_Projecoes\Setorial\Agricultura\Renda%20Agr&#237;cola\Renda%20Agr&#237;cola%20Nova.xls!Gr&#225;fvaria&#231;&#227;o%20regi&#227;o%20var%202010%2011"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file:///\\d4968s001\D4968\Secoes\D4968S002\Comum_S002\Area%20Economica\Analises_Projecoes\Setorial\Agricultura\Renda%20Agr&#237;cola\Renda%20Agr&#237;cola%20Nova.xls!Gr&#225;fvaria&#231;&#227;o%20regi&#227;o%20var%2011%2012"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oleObject" Target="file:///\\d4968s001\D4968\Secoes\D4968S002\Comum_S002\Area%20Economica\Analises_Projecoes\Setorial\Agricultura\03%20-%20Caf&#233;\5%20-%20Produ&#231;&#227;o%20e%20Consumo%20Mundial%20de%20Caf&#233;.xls!Gr&#225;fprodxcon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file:///\\d4968s001\D4968\Secoes\D4968S002\Comum_S002\Area%20Economica\Analises_Projecoes\Setorial\Agricultura\03%20-%20Caf&#233;\5%20-%20Produ&#231;&#227;o%20e%20Consumo%20Mundial%20de%20Caf&#233;.xls!Gr&#225;festoque%20consumo"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oleObject" Target="file:///\\d4968s001\D4968\Secoes\D4968S002\Comum_S002\Area%20Economica\Analises_Projecoes\Setorial\Agricultura\01%20-%20Gr&#227;os\08%20-%20Pre&#231;os%20Agr&#237;colas%20-%20Internacionais.xlsm!Gr&#225;f13"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oleObject" Target="file:///\\d4968s001\D4968\Secoes\D4968S002\Comum_S002\Area%20Economica\Analises_Projecoes\Setorial\Agricultura\01%20-%20Gr&#227;os\09%20-%20Pre&#231;os%20Agr&#237;colas%20-%20Nacionais.xlsm!Gr&#225;f8"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oleObject" Target="file:///\\d4968s001\D4968\Secoes\D4968S002\Comum_S002\Area%20Economica\Analises_Projecoes\Setorial\Agricultura\03%20-%20Caf&#233;\7%20-%20Consumo%20nacional%20de%20caf&#233;.xls!Gr&#225;fconsumo%20(2)" TargetMode="External"/></Relationships>
</file>

<file path=ppt/slides/_rels/slide29.xml.rels><?xml version="1.0" encoding="UTF-8" standalone="yes"?>
<Relationships xmlns="http://schemas.openxmlformats.org/package/2006/relationships"><Relationship Id="rId3" Type="http://schemas.openxmlformats.org/officeDocument/2006/relationships/oleObject" Target="file:///\\d4968s001\D4968\Secoes\D4968S002\Comum_S002\Area%20Economica\Cr&#233;dito\dados\Cr&#233;dito%20dados%20deflacionados%20e%20dessaz.xls!Gr&#225;f10" TargetMode="External"/><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6.emf"/><Relationship Id="rId5" Type="http://schemas.openxmlformats.org/officeDocument/2006/relationships/oleObject" Target="file:///C:\Proje&#231;&#245;es\Proje&#231;&#245;es%20Cr&#233;dito_08_(PIB_-0,5).xls!tab%20cresc%202004-07ing!L3C1:L8C10" TargetMode="Externa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Internacional\Nova%20Organiza&#231;&#227;o\Dados%20Mundiais\PIB%20mundial%20FMI.xlsx!Cres.%20Mundo"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27.emf"/><Relationship Id="rId4" Type="http://schemas.openxmlformats.org/officeDocument/2006/relationships/oleObject" Target="file:///\\d4968s001\D4968\Secoes\D4968S002\Comum_S002\Area%20Economica\Analises_Projecoes\Atividade\Atividade%20Gr&#225;ficos.xlsx!Graf%20PMC" TargetMode="External"/></Relationships>
</file>

<file path=ppt/slides/_rels/slide31.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Atividade\Atividade%20Gr&#225;ficos.xlsx!Graf%20PIM" TargetMode="External"/><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file:///\\d4968s001\D4968\Secoes\D4968S002\Comum_S002\Area%20Economica\INFLACAO\projecoes_inflacao.xlsm!Gr&#225;f66" TargetMode="External"/><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file:///\\d4968s001\D4968\Secoes\D4968S002\Comum_S002\Area%20Economica\INFLACAO\IPCA\ipca%20nucleos%20consolidado1.xlsm!Gr&#225;f69" TargetMode="External"/><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file:///\\d4968s001\D4968\Secoes\D4968S002\Comum_S002\Area%20Economica\INFLACAO\projecoes_inflacao.xlsm!Gr&#225;f85" TargetMode="External"/><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Politica_Monetaria\Juros\Juros%20Consolidado.xls!G%20Selic%20(4)" TargetMode="Externa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33.emf"/><Relationship Id="rId4" Type="http://schemas.openxmlformats.org/officeDocument/2006/relationships/oleObject" Target="file:///\\d4968s001\D4968\Secoes\D4968S002\Comum_S002\Area%20Economica\Analises_Projecoes\Atividade\PIB\PIB.XLS!Graf%20PIB%20Anual"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31.vml"/><Relationship Id="rId6" Type="http://schemas.openxmlformats.org/officeDocument/2006/relationships/image" Target="../media/image34.emf"/><Relationship Id="rId5" Type="http://schemas.openxmlformats.org/officeDocument/2006/relationships/oleObject" Target="file:///\\d4968s001\D4968\Secoes\D4968S002\Comum_S002\Area%20Economica\Analises_Projecoes\Atividade\PIB\Graficos%20Trimestral.xlsm!Graf%20PIB%20pm%20QoQ%20proj%20(4)" TargetMode="External"/><Relationship Id="rId4"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32.vml"/><Relationship Id="rId5" Type="http://schemas.openxmlformats.org/officeDocument/2006/relationships/image" Target="../media/image35.emf"/><Relationship Id="rId4" Type="http://schemas.openxmlformats.org/officeDocument/2006/relationships/oleObject" Target="file:///\\d4968s001\D4968\Secoes\D4968S002\Comum_S002\Area%20Economica\An&#225;lise%20Setorial\Boletim%20do%20Investimento\Investimento%20-%20mensal.xls!Gr&#225;f_Tota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file:///\\d4968s001\D4968\Secoes\D4968S002\Comum_S002\Area%20Economica\Analises_Projecoes\Internacional\Nova%20Organiza&#231;&#227;o\Dados%20Mundiais\PIB%20mundial%20FMI.xlsx!DESENVOLVIDO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33.vml"/><Relationship Id="rId5" Type="http://schemas.openxmlformats.org/officeDocument/2006/relationships/image" Target="../media/image36.emf"/><Relationship Id="rId4" Type="http://schemas.openxmlformats.org/officeDocument/2006/relationships/oleObject" Target="file:///\\d4968s001\D4968\Secoes\D4968S002\Comum_S002\Area%20Economica\Analises_Projecoes\Atividade\PIB\PIB%20Gr&#225;ficos.xls!Graf%20%25%20FBKF"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file:///\\d4968s001\D4968\Secoes\D4968S002\Comum_S002\Area%20Economica\Pesquisas_Proprietarias\Projetos\PME\pme%20classes%20extensao%20BRASIL.xls!abc_e_br%20MM12M" TargetMode="External"/><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e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file:///\\d4968s001\D4968\Secoes\D4968S002\Comum_S002\Area%20Economica\Fernando\2010\Tabela_05-11-10.xlsx!Plan1!L7C5:L11C6" TargetMode="External"/><Relationship Id="rId5" Type="http://schemas.openxmlformats.org/officeDocument/2006/relationships/image" Target="../media/image38.emf"/><Relationship Id="rId4" Type="http://schemas.openxmlformats.org/officeDocument/2006/relationships/oleObject" Target="file:///\\d4968s001\D4968\Secoes\D4968S002\Comum_S002\Area%20Economica\Pesquisas_Proprietarias\Projetos\Demografia\classes%20sociais.xls!Gr&#225;f2%20(5)"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file:///\\d4968s001\D4968\Secoes\D4968S002\Comum_S002\Area%20Economica\Analises_Projecoes\Internacional\Nova%20Organiza&#231;&#227;o\Dados%20Mundiais\PIB%20mundial%20FMI.xlsx!EMERGENTES"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Commodities\Indice_Commodities\Base%20X.xlsm!Graf%20Indices"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file:///\\d4968s001\D4968\Secoes\D4968S002\Comum_S002\Area%20Economica\Analises_Projecoes\Contas_Externas\Balanca_Comercial\Exporta&#231;&#227;o%20Desagregada\S&#233;rie%20Hist&#243;rica%20x.xls!Gr&#225;f2" TargetMode="Externa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219075" y="5638800"/>
            <a:ext cx="6461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sz="1600" b="1">
                <a:latin typeface="Arial" charset="0"/>
                <a:cs typeface="Arial" charset="0"/>
              </a:rPr>
              <a:t>Fabiana D’Atri</a:t>
            </a:r>
          </a:p>
          <a:p>
            <a:r>
              <a:rPr lang="en-US" sz="1600" b="1">
                <a:latin typeface="Arial" charset="0"/>
                <a:cs typeface="Arial" charset="0"/>
              </a:rPr>
              <a:t>Economista Sênior do Departamento de Pesquisas e Estudos Econômicos - DEPEC</a:t>
            </a:r>
            <a:endParaRPr lang="pt-BR" sz="1600" b="1">
              <a:latin typeface="Arial" charset="0"/>
              <a:cs typeface="Arial" charset="0"/>
            </a:endParaRPr>
          </a:p>
        </p:txBody>
      </p:sp>
      <p:sp>
        <p:nvSpPr>
          <p:cNvPr id="5124" name="Text Box 6"/>
          <p:cNvSpPr txBox="1">
            <a:spLocks noChangeArrowheads="1"/>
          </p:cNvSpPr>
          <p:nvPr/>
        </p:nvSpPr>
        <p:spPr bwMode="auto">
          <a:xfrm>
            <a:off x="228600" y="5132388"/>
            <a:ext cx="4197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en-US" sz="1600" b="1" dirty="0" smtClean="0">
                <a:latin typeface="Arial" charset="0"/>
              </a:rPr>
              <a:t>NOVEMBRO </a:t>
            </a:r>
            <a:r>
              <a:rPr lang="en-US" sz="1600" b="1" dirty="0">
                <a:latin typeface="Arial" charset="0"/>
              </a:rPr>
              <a:t>DE 2011</a:t>
            </a:r>
            <a:endParaRPr lang="pt-BR" sz="1600" b="1" dirty="0">
              <a:latin typeface="Arial" charset="0"/>
            </a:endParaRPr>
          </a:p>
        </p:txBody>
      </p:sp>
      <p:sp>
        <p:nvSpPr>
          <p:cNvPr id="2" name="Retângulo 1"/>
          <p:cNvSpPr/>
          <p:nvPr/>
        </p:nvSpPr>
        <p:spPr>
          <a:xfrm>
            <a:off x="218663" y="1722180"/>
            <a:ext cx="8925337" cy="2529923"/>
          </a:xfrm>
          <a:prstGeom prst="rect">
            <a:avLst/>
          </a:prstGeom>
          <a:noFill/>
        </p:spPr>
        <p:txBody>
          <a:bodyPr>
            <a:spAutoFit/>
            <a:scene3d>
              <a:camera prst="orthographicFront"/>
              <a:lightRig rig="threePt" dir="t"/>
            </a:scene3d>
            <a:sp3d contourW="12700">
              <a:contourClr>
                <a:srgbClr val="FF0000"/>
              </a:contourClr>
            </a:sp3d>
          </a:bodyPr>
          <a:lstStyle/>
          <a:p>
            <a:pPr>
              <a:lnSpc>
                <a:spcPct val="110000"/>
              </a:lnSpc>
              <a:defRPr/>
            </a:pPr>
            <a:r>
              <a:rPr lang="en-US" sz="4800" b="1" dirty="0">
                <a:effectLst>
                  <a:outerShdw blurRad="38100" dist="38100" dir="2700000" algn="tl">
                    <a:srgbClr val="000000">
                      <a:alpha val="43137"/>
                    </a:srgbClr>
                  </a:outerShdw>
                </a:effectLst>
                <a:latin typeface="Arial" pitchFamily="34" charset="0"/>
                <a:cs typeface="Arial" pitchFamily="34" charset="0"/>
              </a:rPr>
              <a:t>CENÁRIO ECONÔMICO</a:t>
            </a:r>
          </a:p>
          <a:p>
            <a:pPr>
              <a:lnSpc>
                <a:spcPct val="110000"/>
              </a:lnSpc>
              <a:defRPr/>
            </a:pPr>
            <a:r>
              <a:rPr lang="en-US" sz="4800" b="1" dirty="0">
                <a:effectLst>
                  <a:outerShdw blurRad="38100" dist="38100" dir="2700000" algn="tl">
                    <a:srgbClr val="000000">
                      <a:alpha val="43137"/>
                    </a:srgbClr>
                  </a:outerShdw>
                </a:effectLst>
                <a:latin typeface="Arial" pitchFamily="34" charset="0"/>
                <a:cs typeface="Arial" pitchFamily="34" charset="0"/>
              </a:rPr>
              <a:t>GLOBAL E DOMÉSTICO </a:t>
            </a:r>
            <a:r>
              <a:rPr lang="en-US" sz="4800" b="1" dirty="0" smtClean="0">
                <a:effectLst>
                  <a:outerShdw blurRad="38100" dist="38100" dir="2700000" algn="tl">
                    <a:srgbClr val="000000">
                      <a:alpha val="43137"/>
                    </a:srgbClr>
                  </a:outerShdw>
                </a:effectLst>
                <a:latin typeface="Arial" pitchFamily="34" charset="0"/>
                <a:cs typeface="Arial" pitchFamily="34" charset="0"/>
              </a:rPr>
              <a:t>2011/12</a:t>
            </a:r>
            <a:endParaRPr lang="en-US" sz="48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22275" y="152400"/>
            <a:ext cx="8721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pPr>
            <a:r>
              <a:rPr lang="pt-BR" sz="2100" b="1">
                <a:latin typeface="Arial" charset="0"/>
              </a:rPr>
              <a:t>ÍNDICE DE TERMOS DE TROCA 1999 - 2011</a:t>
            </a:r>
          </a:p>
        </p:txBody>
      </p:sp>
      <p:sp>
        <p:nvSpPr>
          <p:cNvPr id="13315" name="Text Box 4"/>
          <p:cNvSpPr txBox="1">
            <a:spLocks noChangeArrowheads="1"/>
          </p:cNvSpPr>
          <p:nvPr/>
        </p:nvSpPr>
        <p:spPr bwMode="auto">
          <a:xfrm>
            <a:off x="422275" y="6348413"/>
            <a:ext cx="2462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latin typeface="Arial" charset="0"/>
              </a:rPr>
              <a:t>FONTE: FUNCEX</a:t>
            </a:r>
          </a:p>
          <a:p>
            <a:pPr eaLnBrk="1" hangingPunct="1"/>
            <a:r>
              <a:rPr lang="pt-BR" sz="1000" b="1">
                <a:latin typeface="Arial" charset="0"/>
              </a:rPr>
              <a:t>ELABORAÇÃO: BRADESCO</a:t>
            </a:r>
          </a:p>
        </p:txBody>
      </p:sp>
      <p:sp>
        <p:nvSpPr>
          <p:cNvPr id="13316" name="Text Box 6"/>
          <p:cNvSpPr txBox="1">
            <a:spLocks noChangeArrowheads="1"/>
          </p:cNvSpPr>
          <p:nvPr/>
        </p:nvSpPr>
        <p:spPr bwMode="auto">
          <a:xfrm>
            <a:off x="0" y="998538"/>
            <a:ext cx="11255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50000"/>
              </a:spcBef>
            </a:pPr>
            <a:r>
              <a:rPr lang="pt-BR" sz="1200" b="1">
                <a:latin typeface="Arial" charset="0"/>
              </a:rPr>
              <a:t>1996 = 100</a:t>
            </a:r>
          </a:p>
        </p:txBody>
      </p:sp>
      <p:graphicFrame>
        <p:nvGraphicFramePr>
          <p:cNvPr id="13317" name="Objeto 1"/>
          <p:cNvGraphicFramePr>
            <a:graphicFrameLocks noChangeAspect="1"/>
          </p:cNvGraphicFramePr>
          <p:nvPr>
            <p:extLst>
              <p:ext uri="{D42A27DB-BD31-4B8C-83A1-F6EECF244321}">
                <p14:modId xmlns:p14="http://schemas.microsoft.com/office/powerpoint/2010/main" val="1077187819"/>
              </p:ext>
            </p:extLst>
          </p:nvPr>
        </p:nvGraphicFramePr>
        <p:xfrm>
          <a:off x="85725" y="534988"/>
          <a:ext cx="8974138" cy="5918200"/>
        </p:xfrm>
        <a:graphic>
          <a:graphicData uri="http://schemas.openxmlformats.org/presentationml/2006/ole">
            <mc:AlternateContent xmlns:mc="http://schemas.openxmlformats.org/markup-compatibility/2006">
              <mc:Choice xmlns:v="urn:schemas-microsoft-com:vml" Requires="v">
                <p:oleObj spid="_x0000_s13427" name="Planilha" r:id="rId4" imgW="8610570" imgH="5953035" progId="Excel.Sheet.8">
                  <p:link updateAutomatic="1"/>
                </p:oleObj>
              </mc:Choice>
              <mc:Fallback>
                <p:oleObj name="Planilha" r:id="rId4" imgW="8610570" imgH="5953035" progId="Excel.Sheet.8">
                  <p:link updateAutomatic="1"/>
                  <p:pic>
                    <p:nvPicPr>
                      <p:cNvPr id="0" name="Objeto 1"/>
                      <p:cNvPicPr>
                        <a:picLocks noChangeAspect="1" noChangeArrowheads="1"/>
                      </p:cNvPicPr>
                      <p:nvPr/>
                    </p:nvPicPr>
                    <p:blipFill>
                      <a:blip r:embed="rId5"/>
                      <a:srcRect t="11958"/>
                      <a:stretch>
                        <a:fillRect/>
                      </a:stretch>
                    </p:blipFill>
                    <p:spPr bwMode="auto">
                      <a:xfrm>
                        <a:off x="85725" y="534988"/>
                        <a:ext cx="8974138"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10</a:t>
            </a:fld>
            <a:endParaRPr lang="pt-BR" sz="10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93688" y="134938"/>
            <a:ext cx="84661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pt-BR" sz="2100" b="1">
                <a:latin typeface="Arial" charset="0"/>
                <a:cs typeface="Arial" charset="0"/>
              </a:rPr>
              <a:t>EVOLUÇÃO DA TAXA DE CÂMBIO </a:t>
            </a:r>
            <a:r>
              <a:rPr lang="en-US" sz="2100" b="1">
                <a:latin typeface="Arial" charset="0"/>
                <a:cs typeface="Arial" charset="0"/>
              </a:rPr>
              <a:t>R$/US$ </a:t>
            </a:r>
            <a:r>
              <a:rPr lang="pt-BR" sz="2100" b="1">
                <a:latin typeface="Arial" charset="0"/>
                <a:cs typeface="Arial" charset="0"/>
              </a:rPr>
              <a:t>2004 - 2011</a:t>
            </a:r>
          </a:p>
        </p:txBody>
      </p:sp>
      <p:sp>
        <p:nvSpPr>
          <p:cNvPr id="15363" name="Text Box 3"/>
          <p:cNvSpPr txBox="1">
            <a:spLocks noChangeArrowheads="1"/>
          </p:cNvSpPr>
          <p:nvPr/>
        </p:nvSpPr>
        <p:spPr bwMode="auto">
          <a:xfrm>
            <a:off x="104775" y="889000"/>
            <a:ext cx="844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200" b="1">
                <a:latin typeface="Arial" charset="0"/>
              </a:rPr>
              <a:t>R$/ US$</a:t>
            </a:r>
          </a:p>
        </p:txBody>
      </p:sp>
      <p:sp>
        <p:nvSpPr>
          <p:cNvPr id="15364" name="Text Box 4"/>
          <p:cNvSpPr txBox="1">
            <a:spLocks noChangeArrowheads="1"/>
          </p:cNvSpPr>
          <p:nvPr/>
        </p:nvSpPr>
        <p:spPr bwMode="auto">
          <a:xfrm>
            <a:off x="457200" y="6338888"/>
            <a:ext cx="23907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latin typeface="Arial" charset="0"/>
                <a:cs typeface="Arial" charset="0"/>
              </a:rPr>
              <a:t>FONTE: BLOOMBERG</a:t>
            </a:r>
          </a:p>
          <a:p>
            <a:r>
              <a:rPr lang="pt-BR" sz="1000" b="1">
                <a:latin typeface="Arial" charset="0"/>
                <a:cs typeface="Arial" charset="0"/>
              </a:rPr>
              <a:t>ELABORAÇÃO: BRADESCO</a:t>
            </a:r>
          </a:p>
        </p:txBody>
      </p:sp>
      <p:graphicFrame>
        <p:nvGraphicFramePr>
          <p:cNvPr id="15365" name="Object 3"/>
          <p:cNvGraphicFramePr>
            <a:graphicFrameLocks noChangeAspect="1"/>
          </p:cNvGraphicFramePr>
          <p:nvPr>
            <p:extLst>
              <p:ext uri="{D42A27DB-BD31-4B8C-83A1-F6EECF244321}">
                <p14:modId xmlns:p14="http://schemas.microsoft.com/office/powerpoint/2010/main" val="107902606"/>
              </p:ext>
            </p:extLst>
          </p:nvPr>
        </p:nvGraphicFramePr>
        <p:xfrm>
          <a:off x="0" y="624967"/>
          <a:ext cx="9226550" cy="5550407"/>
        </p:xfrm>
        <a:graphic>
          <a:graphicData uri="http://schemas.openxmlformats.org/presentationml/2006/ole">
            <mc:AlternateContent xmlns:mc="http://schemas.openxmlformats.org/markup-compatibility/2006">
              <mc:Choice xmlns:v="urn:schemas-microsoft-com:vml" Requires="v">
                <p:oleObj spid="_x0000_s15478" name="Planilha Habilitada para Macro" r:id="rId4" imgW="8724780" imgH="5753010" progId="Excel.SheetMacroEnabled.12">
                  <p:link updateAutomatic="1"/>
                </p:oleObj>
              </mc:Choice>
              <mc:Fallback>
                <p:oleObj name="Planilha Habilitada para Macro" r:id="rId4" imgW="8724780" imgH="5753010" progId="Excel.SheetMacroEnabled.12">
                  <p:link updateAutomatic="1"/>
                  <p:pic>
                    <p:nvPicPr>
                      <p:cNvPr id="0" name="Object 3"/>
                      <p:cNvPicPr>
                        <a:picLocks noChangeAspect="1" noChangeArrowheads="1"/>
                      </p:cNvPicPr>
                      <p:nvPr/>
                    </p:nvPicPr>
                    <p:blipFill>
                      <a:blip r:embed="rId5"/>
                      <a:srcRect t="9880"/>
                      <a:stretch>
                        <a:fillRect/>
                      </a:stretch>
                    </p:blipFill>
                    <p:spPr bwMode="auto">
                      <a:xfrm>
                        <a:off x="0" y="624967"/>
                        <a:ext cx="9226550" cy="5550407"/>
                      </a:xfrm>
                      <a:prstGeom prst="rect">
                        <a:avLst/>
                      </a:prstGeom>
                      <a:noFill/>
                      <a:ln>
                        <a:noFill/>
                      </a:ln>
                      <a:effectLst/>
                      <a:extLst/>
                    </p:spPr>
                  </p:pic>
                </p:oleObj>
              </mc:Fallback>
            </mc:AlternateContent>
          </a:graphicData>
        </a:graphic>
      </p:graphicFrame>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11</a:t>
            </a:fld>
            <a:endParaRPr lang="pt-BR" sz="10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2425" y="0"/>
            <a:ext cx="8791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dirty="0">
                <a:latin typeface="Arial" charset="0"/>
              </a:rPr>
              <a:t>TAXA DE CRESCIMENTO DO QUANTUM DAS EXPORTAÇÕES E IMPORTAÇÕES BRASILEIRAS ACUMULADAS EM 12 MESES </a:t>
            </a:r>
          </a:p>
          <a:p>
            <a:pPr eaLnBrk="1" hangingPunct="1">
              <a:lnSpc>
                <a:spcPct val="85000"/>
              </a:lnSpc>
            </a:pPr>
            <a:r>
              <a:rPr lang="pt-BR" sz="2100" b="1" dirty="0" smtClean="0">
                <a:latin typeface="Arial" charset="0"/>
              </a:rPr>
              <a:t>2004 </a:t>
            </a:r>
            <a:r>
              <a:rPr lang="pt-BR" sz="2100" b="1" dirty="0">
                <a:latin typeface="Arial" charset="0"/>
              </a:rPr>
              <a:t>– 2011</a:t>
            </a:r>
          </a:p>
        </p:txBody>
      </p:sp>
      <p:sp>
        <p:nvSpPr>
          <p:cNvPr id="16387" name="Text Box 3"/>
          <p:cNvSpPr txBox="1">
            <a:spLocks noChangeArrowheads="1"/>
          </p:cNvSpPr>
          <p:nvPr/>
        </p:nvSpPr>
        <p:spPr bwMode="auto">
          <a:xfrm>
            <a:off x="533400" y="6313488"/>
            <a:ext cx="210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latin typeface="Arial" charset="0"/>
              </a:rPr>
              <a:t>FONTE: FUNCEX</a:t>
            </a:r>
          </a:p>
          <a:p>
            <a:pPr eaLnBrk="1" hangingPunct="1"/>
            <a:r>
              <a:rPr lang="pt-BR" sz="1000" b="1">
                <a:latin typeface="Arial" charset="0"/>
              </a:rPr>
              <a:t>ELABORAÇÃO: BRADESCO</a:t>
            </a:r>
          </a:p>
        </p:txBody>
      </p:sp>
      <p:sp>
        <p:nvSpPr>
          <p:cNvPr id="7"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12</a:t>
            </a:fld>
            <a:endParaRPr lang="pt-BR" sz="1000" b="1" dirty="0" smtClean="0">
              <a:latin typeface="Arial" pitchFamily="34" charset="0"/>
              <a:cs typeface="Arial"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710495433"/>
              </p:ext>
            </p:extLst>
          </p:nvPr>
        </p:nvGraphicFramePr>
        <p:xfrm>
          <a:off x="-42863" y="1295400"/>
          <a:ext cx="9229726" cy="5027613"/>
        </p:xfrm>
        <a:graphic>
          <a:graphicData uri="http://schemas.openxmlformats.org/presentationml/2006/ole">
            <mc:AlternateContent xmlns:mc="http://schemas.openxmlformats.org/markup-compatibility/2006">
              <mc:Choice xmlns:v="urn:schemas-microsoft-com:vml" Requires="v">
                <p:oleObj spid="_x0000_s16501" name="Planilha" r:id="rId3" imgW="9239130" imgH="5743575" progId="Excel.Sheet.8">
                  <p:link updateAutomatic="1"/>
                </p:oleObj>
              </mc:Choice>
              <mc:Fallback>
                <p:oleObj name="Planilha" r:id="rId3" imgW="9239130" imgH="5743575" progId="Excel.Sheet.8">
                  <p:link updateAutomatic="1"/>
                  <p:pic>
                    <p:nvPicPr>
                      <p:cNvPr id="0" name=""/>
                      <p:cNvPicPr/>
                      <p:nvPr/>
                    </p:nvPicPr>
                    <p:blipFill>
                      <a:blip r:embed="rId4"/>
                      <a:srcRect t="12367"/>
                      <a:stretch>
                        <a:fillRect/>
                      </a:stretch>
                    </p:blipFill>
                    <p:spPr>
                      <a:xfrm>
                        <a:off x="-42863" y="1295400"/>
                        <a:ext cx="9229726" cy="5027613"/>
                      </a:xfrm>
                      <a:prstGeom prst="rect">
                        <a:avLst/>
                      </a:prstGeom>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73350" y="6978650"/>
            <a:ext cx="6470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spcBef>
                <a:spcPct val="50000"/>
              </a:spcBef>
            </a:pPr>
            <a:r>
              <a:rPr lang="en-US" sz="1600">
                <a:latin typeface="Times New Roman" pitchFamily="18" charset="0"/>
              </a:rPr>
              <a:t>RAUL - Fernando\Balança Comercial - análise_bcoml.XLS</a:t>
            </a:r>
          </a:p>
        </p:txBody>
      </p:sp>
      <p:sp>
        <p:nvSpPr>
          <p:cNvPr id="17411" name="Text Box 5"/>
          <p:cNvSpPr txBox="1">
            <a:spLocks noChangeArrowheads="1"/>
          </p:cNvSpPr>
          <p:nvPr/>
        </p:nvSpPr>
        <p:spPr bwMode="auto">
          <a:xfrm>
            <a:off x="381000" y="152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pPr>
            <a:r>
              <a:rPr lang="pt-BR" sz="2100" b="1">
                <a:latin typeface="Arial" charset="0"/>
                <a:cs typeface="Arial" charset="0"/>
              </a:rPr>
              <a:t>SALDO DA BALANÇA COMERCIAL BRASILEIRA 1991 - 2012</a:t>
            </a:r>
          </a:p>
        </p:txBody>
      </p:sp>
      <p:sp>
        <p:nvSpPr>
          <p:cNvPr id="17412" name="Text Box 3"/>
          <p:cNvSpPr txBox="1">
            <a:spLocks noChangeArrowheads="1"/>
          </p:cNvSpPr>
          <p:nvPr/>
        </p:nvSpPr>
        <p:spPr bwMode="auto">
          <a:xfrm>
            <a:off x="457200" y="6340475"/>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latin typeface="Arial" charset="0"/>
                <a:cs typeface="Arial" charset="0"/>
              </a:rPr>
              <a:t>FONTE: MDIC</a:t>
            </a:r>
          </a:p>
          <a:p>
            <a:r>
              <a:rPr lang="pt-BR" sz="1000" b="1">
                <a:latin typeface="Arial" charset="0"/>
                <a:cs typeface="Arial" charset="0"/>
              </a:rPr>
              <a:t>ELABORAÇÃO: BRADESCO</a:t>
            </a:r>
          </a:p>
        </p:txBody>
      </p:sp>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13</a:t>
            </a:fld>
            <a:endParaRPr lang="pt-BR" sz="1000" b="1" dirty="0" smtClean="0">
              <a:latin typeface="Arial" pitchFamily="34" charset="0"/>
              <a:cs typeface="Arial"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771699834"/>
              </p:ext>
            </p:extLst>
          </p:nvPr>
        </p:nvGraphicFramePr>
        <p:xfrm>
          <a:off x="36513" y="993775"/>
          <a:ext cx="9151937" cy="4992688"/>
        </p:xfrm>
        <a:graphic>
          <a:graphicData uri="http://schemas.openxmlformats.org/presentationml/2006/ole">
            <mc:AlternateContent xmlns:mc="http://schemas.openxmlformats.org/markup-compatibility/2006">
              <mc:Choice xmlns:v="urn:schemas-microsoft-com:vml" Requires="v">
                <p:oleObj spid="_x0000_s17524" name="Planilha" r:id="rId4" imgW="9239130" imgH="5753010" progId="Excel.Sheet.8">
                  <p:link updateAutomatic="1"/>
                </p:oleObj>
              </mc:Choice>
              <mc:Fallback>
                <p:oleObj name="Planilha" r:id="rId4" imgW="9239130" imgH="5753010" progId="Excel.Sheet.8">
                  <p:link updateAutomatic="1"/>
                  <p:pic>
                    <p:nvPicPr>
                      <p:cNvPr id="0" name=""/>
                      <p:cNvPicPr/>
                      <p:nvPr/>
                    </p:nvPicPr>
                    <p:blipFill>
                      <a:blip r:embed="rId5"/>
                      <a:srcRect t="12370"/>
                      <a:stretch>
                        <a:fillRect/>
                      </a:stretch>
                    </p:blipFill>
                    <p:spPr>
                      <a:xfrm>
                        <a:off x="36513" y="993775"/>
                        <a:ext cx="9151937" cy="4992688"/>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12"/>
          <p:cNvSpPr txBox="1">
            <a:spLocks noChangeArrowheads="1"/>
          </p:cNvSpPr>
          <p:nvPr/>
        </p:nvSpPr>
        <p:spPr bwMode="auto">
          <a:xfrm>
            <a:off x="421943" y="1015620"/>
            <a:ext cx="853440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90000"/>
              </a:lnSpc>
            </a:pPr>
            <a:endParaRPr lang="en-US" sz="4800" b="1" dirty="0" smtClean="0">
              <a:solidFill>
                <a:srgbClr val="000066"/>
              </a:solidFill>
              <a:latin typeface="Arial" pitchFamily="34" charset="0"/>
            </a:endParaRPr>
          </a:p>
          <a:p>
            <a:pPr algn="ctr">
              <a:lnSpc>
                <a:spcPct val="90000"/>
              </a:lnSpc>
            </a:pPr>
            <a:r>
              <a:rPr lang="en-US" sz="4800" b="1" dirty="0" smtClean="0">
                <a:solidFill>
                  <a:srgbClr val="000066"/>
                </a:solidFill>
                <a:latin typeface="Arial" pitchFamily="34" charset="0"/>
              </a:rPr>
              <a:t>DESACELERAÇÃO DA ECONOMIA DOMÉSTICA FICOU MAIS EVIDENTE NO TERCEIRO TRIMESTRE DESTE ANO.</a:t>
            </a:r>
            <a:endParaRPr lang="pt-BR" sz="4800" b="1" i="1" dirty="0">
              <a:solidFill>
                <a:srgbClr val="C00000"/>
              </a:solidFill>
              <a:latin typeface="Arial" pitchFamily="34" charset="0"/>
            </a:endParaRPr>
          </a:p>
        </p:txBody>
      </p:sp>
      <p:sp>
        <p:nvSpPr>
          <p:cNvPr id="3"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14</a:t>
            </a:fld>
            <a:endParaRPr lang="pt-BR" sz="1000" b="1" dirty="0" smtClean="0">
              <a:latin typeface="Arial" pitchFamily="34" charset="0"/>
              <a:cs typeface="Arial" pitchFamily="34" charset="0"/>
            </a:endParaRPr>
          </a:p>
        </p:txBody>
      </p:sp>
    </p:spTree>
    <p:extLst>
      <p:ext uri="{BB962C8B-B14F-4D97-AF65-F5344CB8AC3E}">
        <p14:creationId xmlns:p14="http://schemas.microsoft.com/office/powerpoint/2010/main" val="42543473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21943" y="1015620"/>
            <a:ext cx="85344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90000"/>
              </a:lnSpc>
            </a:pPr>
            <a:r>
              <a:rPr lang="pt-BR" sz="4800" b="1" i="1" dirty="0">
                <a:solidFill>
                  <a:srgbClr val="C00000"/>
                </a:solidFill>
                <a:latin typeface="Arial" pitchFamily="34" charset="0"/>
              </a:rPr>
              <a:t>	</a:t>
            </a:r>
            <a:r>
              <a:rPr lang="pt-BR" sz="4800" b="1" dirty="0" smtClean="0">
                <a:solidFill>
                  <a:srgbClr val="002060"/>
                </a:solidFill>
                <a:latin typeface="Arial" pitchFamily="34" charset="0"/>
              </a:rPr>
              <a:t>QUAIS SÃO OS FATORES DETERMINANTES PARA A ATIVIDADE?</a:t>
            </a:r>
          </a:p>
          <a:p>
            <a:pPr algn="ctr">
              <a:lnSpc>
                <a:spcPct val="90000"/>
              </a:lnSpc>
            </a:pPr>
            <a:endParaRPr lang="pt-BR" sz="4800" b="1" dirty="0">
              <a:solidFill>
                <a:srgbClr val="002060"/>
              </a:solidFill>
              <a:latin typeface="Arial" pitchFamily="34" charset="0"/>
            </a:endParaRPr>
          </a:p>
          <a:p>
            <a:pPr algn="ctr">
              <a:lnSpc>
                <a:spcPct val="90000"/>
              </a:lnSpc>
            </a:pPr>
            <a:r>
              <a:rPr lang="pt-BR" sz="4800" b="1" dirty="0" smtClean="0">
                <a:solidFill>
                  <a:srgbClr val="002060"/>
                </a:solidFill>
                <a:latin typeface="Arial" pitchFamily="34" charset="0"/>
              </a:rPr>
              <a:t>MERCADO DE TRABALHO E RENDA</a:t>
            </a:r>
          </a:p>
          <a:p>
            <a:pPr algn="ctr">
              <a:lnSpc>
                <a:spcPct val="90000"/>
              </a:lnSpc>
            </a:pPr>
            <a:r>
              <a:rPr lang="pt-BR" sz="4800" b="1" dirty="0" smtClean="0">
                <a:solidFill>
                  <a:srgbClr val="002060"/>
                </a:solidFill>
                <a:latin typeface="Arial" pitchFamily="34" charset="0"/>
              </a:rPr>
              <a:t>SETOR AGRÍCOLA</a:t>
            </a:r>
          </a:p>
          <a:p>
            <a:pPr algn="ctr">
              <a:lnSpc>
                <a:spcPct val="90000"/>
              </a:lnSpc>
            </a:pPr>
            <a:r>
              <a:rPr lang="pt-BR" sz="4800" b="1" dirty="0" smtClean="0">
                <a:solidFill>
                  <a:srgbClr val="002060"/>
                </a:solidFill>
                <a:latin typeface="Arial" pitchFamily="34" charset="0"/>
              </a:rPr>
              <a:t>CRÉDITO</a:t>
            </a:r>
            <a:endParaRPr lang="pt-BR" sz="4800" b="1" dirty="0">
              <a:solidFill>
                <a:srgbClr val="002060"/>
              </a:solidFill>
              <a:latin typeface="Arial" pitchFamily="34" charset="0"/>
            </a:endParaRPr>
          </a:p>
        </p:txBody>
      </p:sp>
    </p:spTree>
    <p:extLst>
      <p:ext uri="{BB962C8B-B14F-4D97-AF65-F5344CB8AC3E}">
        <p14:creationId xmlns:p14="http://schemas.microsoft.com/office/powerpoint/2010/main" val="333228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Número de Slide 1"/>
          <p:cNvSpPr>
            <a:spLocks noGrp="1"/>
          </p:cNvSpPr>
          <p:nvPr>
            <p:ph type="sldNum" sz="quarter" idx="11"/>
          </p:nvPr>
        </p:nvSpPr>
        <p:spPr bwMode="auto">
          <a:xfrm>
            <a:off x="66675" y="6443663"/>
            <a:ext cx="495300"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19D49BF6-BFC8-4845-B7B6-7DB9C82D2C5F}" type="slidenum">
              <a:rPr lang="pt-BR" sz="1200" b="1" smtClean="0">
                <a:latin typeface="Arial" charset="0"/>
              </a:rPr>
              <a:pPr eaLnBrk="1" hangingPunct="1"/>
              <a:t>16</a:t>
            </a:fld>
            <a:endParaRPr lang="pt-BR" sz="1200" b="1" smtClean="0">
              <a:latin typeface="Arial" charset="0"/>
            </a:endParaRPr>
          </a:p>
        </p:txBody>
      </p:sp>
      <p:sp>
        <p:nvSpPr>
          <p:cNvPr id="7171" name="Text Box 2"/>
          <p:cNvSpPr txBox="1">
            <a:spLocks noChangeArrowheads="1"/>
          </p:cNvSpPr>
          <p:nvPr/>
        </p:nvSpPr>
        <p:spPr bwMode="auto">
          <a:xfrm>
            <a:off x="561975" y="6324600"/>
            <a:ext cx="288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200" b="1">
                <a:latin typeface="Arial" charset="0"/>
              </a:rPr>
              <a:t>FONTE:</a:t>
            </a:r>
            <a:r>
              <a:rPr lang="en-US" sz="1200" b="1">
                <a:latin typeface="Arial" charset="0"/>
              </a:rPr>
              <a:t> CAGED	</a:t>
            </a:r>
            <a:endParaRPr lang="pt-BR" sz="1200" b="1">
              <a:latin typeface="Arial" charset="0"/>
            </a:endParaRPr>
          </a:p>
          <a:p>
            <a:pPr eaLnBrk="1" hangingPunct="1"/>
            <a:r>
              <a:rPr lang="pt-BR" sz="1200" b="1">
                <a:latin typeface="Arial" charset="0"/>
              </a:rPr>
              <a:t>ELABORAÇÃO BRADESCO</a:t>
            </a:r>
          </a:p>
        </p:txBody>
      </p:sp>
      <p:sp>
        <p:nvSpPr>
          <p:cNvPr id="7172" name="Text Box 3"/>
          <p:cNvSpPr txBox="1">
            <a:spLocks noChangeArrowheads="1"/>
          </p:cNvSpPr>
          <p:nvPr/>
        </p:nvSpPr>
        <p:spPr bwMode="auto">
          <a:xfrm>
            <a:off x="381000" y="76200"/>
            <a:ext cx="86931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50000"/>
              </a:spcBef>
            </a:pPr>
            <a:r>
              <a:rPr lang="pt-BR" sz="2100" b="1">
                <a:latin typeface="Arial" charset="0"/>
              </a:rPr>
              <a:t>MÉDIA MÓVEL 3 MESES DA GERAÇÃO LÍQUIDA DE EMPREGO FORMAL - DADOS DESSAZONALIZADOS - 2000 - 2011</a:t>
            </a:r>
          </a:p>
        </p:txBody>
      </p:sp>
      <p:sp>
        <p:nvSpPr>
          <p:cNvPr id="7173" name="Text Box 5"/>
          <p:cNvSpPr txBox="1">
            <a:spLocks noChangeArrowheads="1"/>
          </p:cNvSpPr>
          <p:nvPr/>
        </p:nvSpPr>
        <p:spPr bwMode="auto">
          <a:xfrm>
            <a:off x="0" y="9906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pt-BR" sz="1200" b="1">
                <a:latin typeface="Arial" charset="0"/>
              </a:rPr>
              <a:t>EM POSTOS DE TRABALHO</a:t>
            </a:r>
          </a:p>
        </p:txBody>
      </p:sp>
      <p:graphicFrame>
        <p:nvGraphicFramePr>
          <p:cNvPr id="2" name="Objeto 1"/>
          <p:cNvGraphicFramePr>
            <a:graphicFrameLocks noChangeAspect="1"/>
          </p:cNvGraphicFramePr>
          <p:nvPr>
            <p:extLst>
              <p:ext uri="{D42A27DB-BD31-4B8C-83A1-F6EECF244321}">
                <p14:modId xmlns:p14="http://schemas.microsoft.com/office/powerpoint/2010/main" val="1592461628"/>
              </p:ext>
            </p:extLst>
          </p:nvPr>
        </p:nvGraphicFramePr>
        <p:xfrm>
          <a:off x="-22225" y="1225550"/>
          <a:ext cx="9142413" cy="5060950"/>
        </p:xfrm>
        <a:graphic>
          <a:graphicData uri="http://schemas.openxmlformats.org/presentationml/2006/ole">
            <mc:AlternateContent xmlns:mc="http://schemas.openxmlformats.org/markup-compatibility/2006">
              <mc:Choice xmlns:v="urn:schemas-microsoft-com:vml" Requires="v">
                <p:oleObj spid="_x0000_s167964" name="Planilha" r:id="rId4" imgW="9744030" imgH="6105615" progId="Excel.Sheet.12">
                  <p:link updateAutomatic="1"/>
                </p:oleObj>
              </mc:Choice>
              <mc:Fallback>
                <p:oleObj name="Planilha" r:id="rId4" imgW="9744030" imgH="6105615" progId="Excel.Sheet.12">
                  <p:link updateAutomatic="1"/>
                  <p:pic>
                    <p:nvPicPr>
                      <p:cNvPr id="0" name=""/>
                      <p:cNvPicPr/>
                      <p:nvPr/>
                    </p:nvPicPr>
                    <p:blipFill>
                      <a:blip r:embed="rId5"/>
                      <a:srcRect t="11643"/>
                      <a:stretch>
                        <a:fillRect/>
                      </a:stretch>
                    </p:blipFill>
                    <p:spPr>
                      <a:xfrm>
                        <a:off x="-22225" y="1225550"/>
                        <a:ext cx="9142413" cy="5060950"/>
                      </a:xfrm>
                      <a:prstGeom prst="rect">
                        <a:avLst/>
                      </a:prstGeom>
                    </p:spPr>
                  </p:pic>
                </p:oleObj>
              </mc:Fallback>
            </mc:AlternateContent>
          </a:graphicData>
        </a:graphic>
      </p:graphicFrame>
    </p:spTree>
    <p:extLst>
      <p:ext uri="{BB962C8B-B14F-4D97-AF65-F5344CB8AC3E}">
        <p14:creationId xmlns:p14="http://schemas.microsoft.com/office/powerpoint/2010/main" val="203358029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Número de Slide 1"/>
          <p:cNvSpPr>
            <a:spLocks noGrp="1"/>
          </p:cNvSpPr>
          <p:nvPr>
            <p:ph type="sldNum" sz="quarter" idx="11"/>
          </p:nvPr>
        </p:nvSpPr>
        <p:spPr bwMode="auto">
          <a:xfrm>
            <a:off x="66675" y="6443663"/>
            <a:ext cx="495300" cy="19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8C693E07-8575-44C8-A46E-1B5E2F9D04D8}" type="slidenum">
              <a:rPr lang="pt-BR" sz="1200" b="1" smtClean="0">
                <a:latin typeface="Arial" charset="0"/>
              </a:rPr>
              <a:pPr eaLnBrk="1" hangingPunct="1"/>
              <a:t>17</a:t>
            </a:fld>
            <a:endParaRPr lang="pt-BR" sz="1200" b="1" smtClean="0">
              <a:latin typeface="Arial" charset="0"/>
            </a:endParaRPr>
          </a:p>
        </p:txBody>
      </p:sp>
      <p:sp>
        <p:nvSpPr>
          <p:cNvPr id="25603" name="Text Box 2"/>
          <p:cNvSpPr txBox="1">
            <a:spLocks noChangeArrowheads="1"/>
          </p:cNvSpPr>
          <p:nvPr/>
        </p:nvSpPr>
        <p:spPr bwMode="auto">
          <a:xfrm>
            <a:off x="561975" y="6324600"/>
            <a:ext cx="288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200" b="1">
                <a:latin typeface="Arial" charset="0"/>
              </a:rPr>
              <a:t>FONTE:</a:t>
            </a:r>
            <a:r>
              <a:rPr lang="en-US" sz="1200" b="1">
                <a:latin typeface="Arial" charset="0"/>
              </a:rPr>
              <a:t> CAGED	</a:t>
            </a:r>
            <a:endParaRPr lang="pt-BR" sz="1200" b="1">
              <a:latin typeface="Arial" charset="0"/>
            </a:endParaRPr>
          </a:p>
          <a:p>
            <a:pPr eaLnBrk="1" hangingPunct="1"/>
            <a:r>
              <a:rPr lang="pt-BR" sz="1200" b="1">
                <a:latin typeface="Arial" charset="0"/>
              </a:rPr>
              <a:t>ELABORAÇÃO BRADESCO</a:t>
            </a:r>
          </a:p>
        </p:txBody>
      </p:sp>
      <p:sp>
        <p:nvSpPr>
          <p:cNvPr id="25604" name="Text Box 3"/>
          <p:cNvSpPr txBox="1">
            <a:spLocks noChangeArrowheads="1"/>
          </p:cNvSpPr>
          <p:nvPr/>
        </p:nvSpPr>
        <p:spPr bwMode="auto">
          <a:xfrm>
            <a:off x="457200" y="112713"/>
            <a:ext cx="8686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50000"/>
              </a:spcBef>
            </a:pPr>
            <a:r>
              <a:rPr lang="en-US" b="1">
                <a:latin typeface="Arial" charset="0"/>
              </a:rPr>
              <a:t>GERAÇÃO LÍQUIDA DE EMPREGO FORMAL NO SETOR DA AGROPECUÁRIA- MÉDIA MÓVEL 6 MESES DESSAZONALIZADA - 2004-2011</a:t>
            </a:r>
            <a:endParaRPr lang="pt-BR" b="1">
              <a:latin typeface="Arial" charset="0"/>
            </a:endParaRPr>
          </a:p>
        </p:txBody>
      </p:sp>
      <p:sp>
        <p:nvSpPr>
          <p:cNvPr id="25605" name="Text Box 5"/>
          <p:cNvSpPr txBox="1">
            <a:spLocks noChangeArrowheads="1"/>
          </p:cNvSpPr>
          <p:nvPr/>
        </p:nvSpPr>
        <p:spPr bwMode="auto">
          <a:xfrm>
            <a:off x="0" y="1066800"/>
            <a:ext cx="2743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pt-BR" sz="1200" b="1">
                <a:latin typeface="Arial" charset="0"/>
              </a:rPr>
              <a:t>EM POSTOS DE TRABALHO</a:t>
            </a:r>
          </a:p>
        </p:txBody>
      </p:sp>
      <p:graphicFrame>
        <p:nvGraphicFramePr>
          <p:cNvPr id="2" name="Objeto 1"/>
          <p:cNvGraphicFramePr>
            <a:graphicFrameLocks noChangeAspect="1"/>
          </p:cNvGraphicFramePr>
          <p:nvPr>
            <p:extLst>
              <p:ext uri="{D42A27DB-BD31-4B8C-83A1-F6EECF244321}">
                <p14:modId xmlns:p14="http://schemas.microsoft.com/office/powerpoint/2010/main" val="3103989196"/>
              </p:ext>
            </p:extLst>
          </p:nvPr>
        </p:nvGraphicFramePr>
        <p:xfrm>
          <a:off x="-76200" y="563563"/>
          <a:ext cx="9266238" cy="5807075"/>
        </p:xfrm>
        <a:graphic>
          <a:graphicData uri="http://schemas.openxmlformats.org/presentationml/2006/ole">
            <mc:AlternateContent xmlns:mc="http://schemas.openxmlformats.org/markup-compatibility/2006">
              <mc:Choice xmlns:v="urn:schemas-microsoft-com:vml" Requires="v">
                <p:oleObj spid="_x0000_s173084" name="Planilha" r:id="rId4" imgW="9744030" imgH="6105615" progId="Excel.Sheet.12">
                  <p:link updateAutomatic="1"/>
                </p:oleObj>
              </mc:Choice>
              <mc:Fallback>
                <p:oleObj name="Planilha" r:id="rId4" imgW="9744030" imgH="6105615" progId="Excel.Sheet.12">
                  <p:link updateAutomatic="1"/>
                  <p:pic>
                    <p:nvPicPr>
                      <p:cNvPr id="0" name=""/>
                      <p:cNvPicPr/>
                      <p:nvPr/>
                    </p:nvPicPr>
                    <p:blipFill>
                      <a:blip r:embed="rId5"/>
                      <a:stretch>
                        <a:fillRect/>
                      </a:stretch>
                    </p:blipFill>
                    <p:spPr>
                      <a:xfrm>
                        <a:off x="-76200" y="563563"/>
                        <a:ext cx="9266238" cy="5807075"/>
                      </a:xfrm>
                      <a:prstGeom prst="rect">
                        <a:avLst/>
                      </a:prstGeom>
                    </p:spPr>
                  </p:pic>
                </p:oleObj>
              </mc:Fallback>
            </mc:AlternateContent>
          </a:graphicData>
        </a:graphic>
      </p:graphicFrame>
    </p:spTree>
    <p:extLst>
      <p:ext uri="{BB962C8B-B14F-4D97-AF65-F5344CB8AC3E}">
        <p14:creationId xmlns:p14="http://schemas.microsoft.com/office/powerpoint/2010/main" val="29925528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4175" y="60325"/>
            <a:ext cx="8759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a:solidFill>
                  <a:srgbClr val="000000"/>
                </a:solidFill>
                <a:latin typeface="Arial" charset="0"/>
                <a:cs typeface="Arial" charset="0"/>
              </a:rPr>
              <a:t>TAXA DE DESEMPREGO NAS SEIS PRINCIPAIS REGIÕES METROPOLITANAS DO PAÍS – MÉDIA ANUAL (2003 – 2012</a:t>
            </a:r>
            <a:r>
              <a:rPr lang="en-US" sz="2100" b="1">
                <a:solidFill>
                  <a:srgbClr val="000000"/>
                </a:solidFill>
                <a:latin typeface="Arial" charset="0"/>
                <a:cs typeface="Arial" charset="0"/>
              </a:rPr>
              <a:t>)</a:t>
            </a:r>
            <a:endParaRPr lang="pt-BR" sz="2100" b="1">
              <a:solidFill>
                <a:srgbClr val="000000"/>
              </a:solidFill>
              <a:latin typeface="Arial" charset="0"/>
              <a:cs typeface="Arial" charset="0"/>
            </a:endParaRPr>
          </a:p>
        </p:txBody>
      </p:sp>
      <p:sp>
        <p:nvSpPr>
          <p:cNvPr id="27651" name="Text Box 3"/>
          <p:cNvSpPr txBox="1">
            <a:spLocks noChangeArrowheads="1"/>
          </p:cNvSpPr>
          <p:nvPr/>
        </p:nvSpPr>
        <p:spPr bwMode="auto">
          <a:xfrm>
            <a:off x="384175" y="6237288"/>
            <a:ext cx="232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solidFill>
                  <a:srgbClr val="000000"/>
                </a:solidFill>
                <a:latin typeface="Arial" charset="0"/>
                <a:cs typeface="Arial" charset="0"/>
              </a:rPr>
              <a:t>FONTE: IBGE</a:t>
            </a:r>
          </a:p>
          <a:p>
            <a:pPr eaLnBrk="1" hangingPunct="1"/>
            <a:r>
              <a:rPr lang="pt-BR" sz="1000" b="1">
                <a:solidFill>
                  <a:srgbClr val="000000"/>
                </a:solidFill>
                <a:latin typeface="Arial" charset="0"/>
                <a:cs typeface="Arial" charset="0"/>
              </a:rPr>
              <a:t>ELABORAÇÃO: BRADESCO</a:t>
            </a:r>
          </a:p>
        </p:txBody>
      </p:sp>
      <p:graphicFrame>
        <p:nvGraphicFramePr>
          <p:cNvPr id="27652" name="Object 6"/>
          <p:cNvGraphicFramePr>
            <a:graphicFrameLocks noChangeAspect="1"/>
          </p:cNvGraphicFramePr>
          <p:nvPr>
            <p:extLst>
              <p:ext uri="{D42A27DB-BD31-4B8C-83A1-F6EECF244321}">
                <p14:modId xmlns:p14="http://schemas.microsoft.com/office/powerpoint/2010/main" val="540085878"/>
              </p:ext>
            </p:extLst>
          </p:nvPr>
        </p:nvGraphicFramePr>
        <p:xfrm>
          <a:off x="87313" y="468313"/>
          <a:ext cx="9055100" cy="5341937"/>
        </p:xfrm>
        <a:graphic>
          <a:graphicData uri="http://schemas.openxmlformats.org/presentationml/2006/ole">
            <mc:AlternateContent xmlns:mc="http://schemas.openxmlformats.org/markup-compatibility/2006">
              <mc:Choice xmlns:v="urn:schemas-microsoft-com:vml" Requires="v">
                <p:oleObj spid="_x0000_s27764" name="Planilha" r:id="rId3" imgW="9239130" imgH="5753010" progId="Excel.Sheet.8">
                  <p:link updateAutomatic="1"/>
                </p:oleObj>
              </mc:Choice>
              <mc:Fallback>
                <p:oleObj name="Planilha" r:id="rId3" imgW="9239130" imgH="5753010" progId="Excel.Sheet.8">
                  <p:link updateAutomatic="1"/>
                  <p:pic>
                    <p:nvPicPr>
                      <p:cNvPr id="0" name="Object 6"/>
                      <p:cNvPicPr>
                        <a:picLocks noChangeAspect="1" noChangeArrowheads="1"/>
                      </p:cNvPicPr>
                      <p:nvPr/>
                    </p:nvPicPr>
                    <p:blipFill>
                      <a:blip r:embed="rId4"/>
                      <a:srcRect t="12566"/>
                      <a:stretch>
                        <a:fillRect/>
                      </a:stretch>
                    </p:blipFill>
                    <p:spPr bwMode="auto">
                      <a:xfrm>
                        <a:off x="87313" y="468313"/>
                        <a:ext cx="90551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18</a:t>
            </a:fld>
            <a:endParaRPr lang="pt-BR" sz="1000" b="1" dirty="0"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304800" y="471487"/>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dirty="0">
                <a:latin typeface="Arial" charset="0"/>
                <a:cs typeface="Arial" charset="0"/>
              </a:rPr>
              <a:t>TAXA DE FECUNDIDADE POR REGIÃO, 2000 E 2010</a:t>
            </a:r>
          </a:p>
        </p:txBody>
      </p:sp>
      <p:sp>
        <p:nvSpPr>
          <p:cNvPr id="41987" name="CaixaDeTexto 3"/>
          <p:cNvSpPr txBox="1">
            <a:spLocks noChangeArrowheads="1"/>
          </p:cNvSpPr>
          <p:nvPr/>
        </p:nvSpPr>
        <p:spPr bwMode="auto">
          <a:xfrm>
            <a:off x="669925" y="6332538"/>
            <a:ext cx="255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sz="1200" b="1">
                <a:latin typeface="Arial" charset="0"/>
              </a:rPr>
              <a:t>FONTE: CENSO/IBGE</a:t>
            </a:r>
          </a:p>
          <a:p>
            <a:r>
              <a:rPr lang="en-US" sz="1200" b="1">
                <a:latin typeface="Arial" charset="0"/>
              </a:rPr>
              <a:t>ELABORAÇÃO: BRADESCO</a:t>
            </a:r>
            <a:endParaRPr lang="pt-BR" sz="1200" b="1">
              <a:latin typeface="Arial" charset="0"/>
            </a:endParaRPr>
          </a:p>
        </p:txBody>
      </p:sp>
      <p:sp>
        <p:nvSpPr>
          <p:cNvPr id="41988" name="CaixaDeTexto 6"/>
          <p:cNvSpPr txBox="1">
            <a:spLocks noChangeArrowheads="1"/>
          </p:cNvSpPr>
          <p:nvPr/>
        </p:nvSpPr>
        <p:spPr bwMode="auto">
          <a:xfrm>
            <a:off x="3635375" y="6334125"/>
            <a:ext cx="285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400" b="1">
                <a:solidFill>
                  <a:schemeClr val="bg1"/>
                </a:solidFill>
              </a:rPr>
              <a:t>* PROJEÇÃO BRADESCO</a:t>
            </a:r>
          </a:p>
        </p:txBody>
      </p:sp>
      <p:graphicFrame>
        <p:nvGraphicFramePr>
          <p:cNvPr id="41989" name="Objeto 2"/>
          <p:cNvGraphicFramePr>
            <a:graphicFrameLocks noChangeAspect="1"/>
          </p:cNvGraphicFramePr>
          <p:nvPr/>
        </p:nvGraphicFramePr>
        <p:xfrm>
          <a:off x="-30163" y="1025525"/>
          <a:ext cx="9653588" cy="5349875"/>
        </p:xfrm>
        <a:graphic>
          <a:graphicData uri="http://schemas.openxmlformats.org/presentationml/2006/ole">
            <mc:AlternateContent xmlns:mc="http://schemas.openxmlformats.org/markup-compatibility/2006">
              <mc:Choice xmlns:v="urn:schemas-microsoft-com:vml" Requires="v">
                <p:oleObj spid="_x0000_s189453" name="Planilha" r:id="rId3" imgW="9734608" imgH="6105628" progId="Excel.Sheet.8">
                  <p:link updateAutomatic="1"/>
                </p:oleObj>
              </mc:Choice>
              <mc:Fallback>
                <p:oleObj name="Planilha" r:id="rId3" imgW="9734608" imgH="6105628" progId="Excel.Sheet.8">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1639"/>
                      <a:stretch>
                        <a:fillRect/>
                      </a:stretch>
                    </p:blipFill>
                    <p:spPr bwMode="auto">
                      <a:xfrm>
                        <a:off x="-30163" y="1025525"/>
                        <a:ext cx="96535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937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Número de Slide 1"/>
          <p:cNvSpPr>
            <a:spLocks noGrp="1"/>
          </p:cNvSpPr>
          <p:nvPr>
            <p:ph type="sldNum" sz="quarter" idx="4294967295"/>
          </p:nvPr>
        </p:nvSpPr>
        <p:spPr bwMode="auto">
          <a:xfrm>
            <a:off x="6553200" y="6356350"/>
            <a:ext cx="2133600" cy="365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19" rIns="91440" bIns="45719" numCol="1" anchor="t" anchorCtr="0" compatLnSpc="1">
            <a:prstTxWarp prst="textNoShape">
              <a:avLst/>
            </a:prstTxWarp>
          </a:bodyPr>
          <a:lstStyle>
            <a:lvl1pPr eaLnBrk="0" hangingPunct="0">
              <a:defRPr>
                <a:solidFill>
                  <a:schemeClr val="tx1"/>
                </a:solidFill>
                <a:latin typeface="Calibri" pitchFamily="34" charset="0"/>
              </a:defRPr>
            </a:lvl1pPr>
            <a:lvl2pPr marL="742946" indent="-285748" eaLnBrk="0" hangingPunct="0">
              <a:defRPr>
                <a:solidFill>
                  <a:schemeClr val="tx1"/>
                </a:solidFill>
                <a:latin typeface="Calibri" pitchFamily="34" charset="0"/>
              </a:defRPr>
            </a:lvl2pPr>
            <a:lvl3pPr marL="1142994" indent="-228599" eaLnBrk="0" hangingPunct="0">
              <a:defRPr>
                <a:solidFill>
                  <a:schemeClr val="tx1"/>
                </a:solidFill>
                <a:latin typeface="Calibri" pitchFamily="34" charset="0"/>
              </a:defRPr>
            </a:lvl3pPr>
            <a:lvl4pPr marL="1600190" indent="-228599" eaLnBrk="0" hangingPunct="0">
              <a:defRPr>
                <a:solidFill>
                  <a:schemeClr val="tx1"/>
                </a:solidFill>
                <a:latin typeface="Calibri" pitchFamily="34" charset="0"/>
              </a:defRPr>
            </a:lvl4pPr>
            <a:lvl5pPr marL="2057388" indent="-228599" eaLnBrk="0" hangingPunct="0">
              <a:defRPr>
                <a:solidFill>
                  <a:schemeClr val="tx1"/>
                </a:solidFill>
                <a:latin typeface="Calibri" pitchFamily="34" charset="0"/>
              </a:defRPr>
            </a:lvl5pPr>
            <a:lvl6pPr marL="2514586" indent="-228599" defTabSz="457198" eaLnBrk="0" fontAlgn="base" hangingPunct="0">
              <a:spcBef>
                <a:spcPct val="0"/>
              </a:spcBef>
              <a:spcAft>
                <a:spcPct val="0"/>
              </a:spcAft>
              <a:defRPr>
                <a:solidFill>
                  <a:schemeClr val="tx1"/>
                </a:solidFill>
                <a:latin typeface="Calibri" pitchFamily="34" charset="0"/>
              </a:defRPr>
            </a:lvl6pPr>
            <a:lvl7pPr marL="2971783" indent="-228599" defTabSz="457198" eaLnBrk="0" fontAlgn="base" hangingPunct="0">
              <a:spcBef>
                <a:spcPct val="0"/>
              </a:spcBef>
              <a:spcAft>
                <a:spcPct val="0"/>
              </a:spcAft>
              <a:defRPr>
                <a:solidFill>
                  <a:schemeClr val="tx1"/>
                </a:solidFill>
                <a:latin typeface="Calibri" pitchFamily="34" charset="0"/>
              </a:defRPr>
            </a:lvl7pPr>
            <a:lvl8pPr marL="3428981" indent="-228599" defTabSz="457198" eaLnBrk="0" fontAlgn="base" hangingPunct="0">
              <a:spcBef>
                <a:spcPct val="0"/>
              </a:spcBef>
              <a:spcAft>
                <a:spcPct val="0"/>
              </a:spcAft>
              <a:defRPr>
                <a:solidFill>
                  <a:schemeClr val="tx1"/>
                </a:solidFill>
                <a:latin typeface="Calibri" pitchFamily="34" charset="0"/>
              </a:defRPr>
            </a:lvl8pPr>
            <a:lvl9pPr marL="3886177" indent="-228599" defTabSz="457198" eaLnBrk="0" fontAlgn="base" hangingPunct="0">
              <a:spcBef>
                <a:spcPct val="0"/>
              </a:spcBef>
              <a:spcAft>
                <a:spcPct val="0"/>
              </a:spcAft>
              <a:defRPr>
                <a:solidFill>
                  <a:schemeClr val="tx1"/>
                </a:solidFill>
                <a:latin typeface="Calibri" pitchFamily="34" charset="0"/>
              </a:defRPr>
            </a:lvl9pPr>
          </a:lstStyle>
          <a:p>
            <a:pPr eaLnBrk="1" hangingPunct="1"/>
            <a:fld id="{AA3AA337-1D5B-42B9-AD4D-5D4A9E90A885}" type="slidenum">
              <a:rPr lang="pt-BR">
                <a:solidFill>
                  <a:srgbClr val="FFFFFF"/>
                </a:solidFill>
                <a:latin typeface="Arial" pitchFamily="34" charset="0"/>
              </a:rPr>
              <a:pPr eaLnBrk="1" hangingPunct="1"/>
              <a:t>2</a:t>
            </a:fld>
            <a:endParaRPr lang="pt-BR">
              <a:solidFill>
                <a:srgbClr val="FFFFFF"/>
              </a:solidFill>
              <a:latin typeface="Arial" pitchFamily="34" charset="0"/>
            </a:endParaRPr>
          </a:p>
        </p:txBody>
      </p:sp>
      <p:sp>
        <p:nvSpPr>
          <p:cNvPr id="8195" name="Text Box 2"/>
          <p:cNvSpPr txBox="1">
            <a:spLocks noChangeArrowheads="1"/>
          </p:cNvSpPr>
          <p:nvPr/>
        </p:nvSpPr>
        <p:spPr bwMode="auto">
          <a:xfrm>
            <a:off x="97010" y="1016541"/>
            <a:ext cx="8991600" cy="5286060"/>
          </a:xfrm>
          <a:prstGeom prst="rect">
            <a:avLst/>
          </a:prstGeom>
          <a:noFill/>
          <a:ln w="9525">
            <a:noFill/>
            <a:miter lim="800000"/>
            <a:headEnd/>
            <a:tailEnd/>
          </a:ln>
        </p:spPr>
        <p:txBody>
          <a:bodyPr lIns="91440" tIns="45719" rIns="91440" bIns="45719">
            <a:spAutoFit/>
          </a:bodyPr>
          <a:lstStyle/>
          <a:p>
            <a:pPr algn="ctr" defTabSz="914395" eaLnBrk="0" hangingPunct="0">
              <a:lnSpc>
                <a:spcPct val="90000"/>
              </a:lnSpc>
              <a:defRPr/>
            </a:pPr>
            <a:r>
              <a:rPr lang="en-US" sz="4300" b="1" dirty="0">
                <a:solidFill>
                  <a:srgbClr val="002060"/>
                </a:solidFill>
                <a:latin typeface="Arial" pitchFamily="34" charset="0"/>
              </a:rPr>
              <a:t>O DESAFIO EUROPEU E O AJUSTE DA ECONOMIA GLOBAL RETIRARÃO UM POUCO MENOS QUE 1,5 PONTO PERCENTUAL DO PIB MUNDIAL EM 2012  </a:t>
            </a:r>
            <a:endParaRPr lang="en-US" sz="4300" b="1" dirty="0" smtClean="0">
              <a:solidFill>
                <a:srgbClr val="002060"/>
              </a:solidFill>
              <a:latin typeface="Arial" pitchFamily="34" charset="0"/>
            </a:endParaRPr>
          </a:p>
          <a:p>
            <a:pPr algn="ctr" defTabSz="914395" eaLnBrk="0" hangingPunct="0">
              <a:lnSpc>
                <a:spcPct val="90000"/>
              </a:lnSpc>
              <a:defRPr/>
            </a:pPr>
            <a:r>
              <a:rPr lang="en-US" sz="4300" b="1" dirty="0" smtClean="0">
                <a:solidFill>
                  <a:srgbClr val="002060"/>
                </a:solidFill>
                <a:latin typeface="Arial" pitchFamily="34" charset="0"/>
              </a:rPr>
              <a:t>                          </a:t>
            </a:r>
            <a:r>
              <a:rPr lang="en-US" sz="4300" b="1" i="1" dirty="0" smtClean="0">
                <a:solidFill>
                  <a:srgbClr val="C00000"/>
                </a:solidFill>
                <a:latin typeface="Arial" pitchFamily="34" charset="0"/>
              </a:rPr>
              <a:t>                           </a:t>
            </a:r>
            <a:endParaRPr lang="en-US" sz="4300" b="1" i="1" dirty="0" smtClean="0">
              <a:solidFill>
                <a:srgbClr val="C00000"/>
              </a:solidFill>
              <a:latin typeface="Arial" pitchFamily="34" charset="0"/>
            </a:endParaRPr>
          </a:p>
          <a:p>
            <a:pPr algn="ctr" defTabSz="914395" eaLnBrk="0" hangingPunct="0">
              <a:lnSpc>
                <a:spcPct val="90000"/>
              </a:lnSpc>
              <a:defRPr/>
            </a:pPr>
            <a:r>
              <a:rPr lang="en-US" sz="4300" b="1" i="1" dirty="0" smtClean="0">
                <a:solidFill>
                  <a:srgbClr val="C00000"/>
                </a:solidFill>
                <a:latin typeface="Arial" pitchFamily="34" charset="0"/>
              </a:rPr>
              <a:t> </a:t>
            </a:r>
            <a:r>
              <a:rPr lang="en-US" sz="3700" b="1" i="1" dirty="0">
                <a:solidFill>
                  <a:srgbClr val="C00000"/>
                </a:solidFill>
                <a:latin typeface="Arial" pitchFamily="34" charset="0"/>
              </a:rPr>
              <a:t>O PIOR MOMENTO DO PIB MUNDIAL POSSIVELMENTE NO PRIMEIRO TRIMESTRE DE 2012</a:t>
            </a:r>
            <a:endParaRPr lang="pt-BR" sz="3700" b="1" i="1" dirty="0">
              <a:solidFill>
                <a:srgbClr val="C00000"/>
              </a:solidFill>
              <a:latin typeface="Arial" pitchFamily="34" charset="0"/>
            </a:endParaRPr>
          </a:p>
        </p:txBody>
      </p:sp>
    </p:spTree>
    <p:extLst>
      <p:ext uri="{BB962C8B-B14F-4D97-AF65-F5344CB8AC3E}">
        <p14:creationId xmlns:p14="http://schemas.microsoft.com/office/powerpoint/2010/main" val="289414348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381000" y="174912"/>
            <a:ext cx="8088923"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90000"/>
              </a:lnSpc>
            </a:pPr>
            <a:r>
              <a:rPr lang="pt-BR" sz="2100" b="1" dirty="0">
                <a:latin typeface="Arial" pitchFamily="34" charset="0"/>
                <a:cs typeface="Arial" pitchFamily="34" charset="0"/>
              </a:rPr>
              <a:t>SALÁRIO MÍNIMO: VARIAÇÃO NOMINAL 1996 - </a:t>
            </a:r>
            <a:r>
              <a:rPr lang="pt-BR" sz="2100" b="1" dirty="0" smtClean="0">
                <a:latin typeface="Arial" pitchFamily="34" charset="0"/>
                <a:cs typeface="Arial" pitchFamily="34" charset="0"/>
              </a:rPr>
              <a:t>2012</a:t>
            </a:r>
            <a:endParaRPr lang="pt-BR" sz="2100" b="1" dirty="0">
              <a:latin typeface="Arial" pitchFamily="34" charset="0"/>
              <a:cs typeface="Arial" pitchFamily="34" charset="0"/>
            </a:endParaRPr>
          </a:p>
        </p:txBody>
      </p:sp>
      <p:sp>
        <p:nvSpPr>
          <p:cNvPr id="20484" name="Text Box 3"/>
          <p:cNvSpPr txBox="1">
            <a:spLocks noChangeArrowheads="1"/>
          </p:cNvSpPr>
          <p:nvPr/>
        </p:nvSpPr>
        <p:spPr bwMode="auto">
          <a:xfrm>
            <a:off x="633046" y="6317364"/>
            <a:ext cx="36341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100" b="1">
                <a:solidFill>
                  <a:schemeClr val="tx1"/>
                </a:solidFill>
                <a:latin typeface="Arial" charset="0"/>
              </a:defRPr>
            </a:lvl1pPr>
            <a:lvl2pPr marL="742950" indent="-285750" eaLnBrk="0" hangingPunct="0">
              <a:defRPr sz="2100" b="1">
                <a:solidFill>
                  <a:schemeClr val="tx1"/>
                </a:solidFill>
                <a:latin typeface="Arial" charset="0"/>
              </a:defRPr>
            </a:lvl2pPr>
            <a:lvl3pPr marL="1143000" indent="-228600" eaLnBrk="0" hangingPunct="0">
              <a:defRPr sz="2100" b="1">
                <a:solidFill>
                  <a:schemeClr val="tx1"/>
                </a:solidFill>
                <a:latin typeface="Arial" charset="0"/>
              </a:defRPr>
            </a:lvl3pPr>
            <a:lvl4pPr marL="1600200" indent="-228600" eaLnBrk="0" hangingPunct="0">
              <a:defRPr sz="2100" b="1">
                <a:solidFill>
                  <a:schemeClr val="tx1"/>
                </a:solidFill>
                <a:latin typeface="Arial" charset="0"/>
              </a:defRPr>
            </a:lvl4pPr>
            <a:lvl5pPr marL="2057400" indent="-228600" eaLnBrk="0" hangingPunct="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r>
              <a:rPr lang="pt-BR" sz="1100" dirty="0"/>
              <a:t>FONTE: TESOURO NACIONAL</a:t>
            </a:r>
          </a:p>
          <a:p>
            <a:r>
              <a:rPr lang="pt-BR" sz="1100" dirty="0"/>
              <a:t>ELABORAÇÃO E PROJEÇÃO: BRADESCO</a:t>
            </a:r>
          </a:p>
        </p:txBody>
      </p:sp>
      <p:graphicFrame>
        <p:nvGraphicFramePr>
          <p:cNvPr id="20485" name="Objeto 1"/>
          <p:cNvGraphicFramePr>
            <a:graphicFrameLocks noChangeAspect="1"/>
          </p:cNvGraphicFramePr>
          <p:nvPr>
            <p:extLst>
              <p:ext uri="{D42A27DB-BD31-4B8C-83A1-F6EECF244321}">
                <p14:modId xmlns:p14="http://schemas.microsoft.com/office/powerpoint/2010/main" val="1214632597"/>
              </p:ext>
            </p:extLst>
          </p:nvPr>
        </p:nvGraphicFramePr>
        <p:xfrm>
          <a:off x="-52754" y="963614"/>
          <a:ext cx="9313985" cy="5424487"/>
        </p:xfrm>
        <a:graphic>
          <a:graphicData uri="http://schemas.openxmlformats.org/presentationml/2006/ole">
            <mc:AlternateContent xmlns:mc="http://schemas.openxmlformats.org/markup-compatibility/2006">
              <mc:Choice xmlns:v="urn:schemas-microsoft-com:vml" Requires="v">
                <p:oleObj spid="_x0000_s188430" name="Planilha" r:id="rId4" imgW="9305820" imgH="5715000" progId="Excel.Sheet.8">
                  <p:link updateAutomatic="1"/>
                </p:oleObj>
              </mc:Choice>
              <mc:Fallback>
                <p:oleObj name="Planilha" r:id="rId4" imgW="9305820" imgH="5715000" progId="Excel.Sheet.8">
                  <p:link updateAutomatic="1"/>
                  <p:pic>
                    <p:nvPicPr>
                      <p:cNvPr id="0" name=""/>
                      <p:cNvPicPr>
                        <a:picLocks noChangeAspect="1" noChangeArrowheads="1"/>
                      </p:cNvPicPr>
                      <p:nvPr/>
                    </p:nvPicPr>
                    <p:blipFill>
                      <a:blip r:embed="rId5"/>
                      <a:srcRect t="12474"/>
                      <a:stretch>
                        <a:fillRect/>
                      </a:stretch>
                    </p:blipFill>
                    <p:spPr bwMode="auto">
                      <a:xfrm>
                        <a:off x="-52754" y="963614"/>
                        <a:ext cx="9313985"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04238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015C08EA-F796-4EE0-B6A7-5102913067E2}" type="slidenum">
              <a:rPr lang="pt-BR" sz="1200">
                <a:solidFill>
                  <a:schemeClr val="bg1"/>
                </a:solidFill>
              </a:rPr>
              <a:pPr eaLnBrk="1" hangingPunct="1"/>
              <a:t>21</a:t>
            </a:fld>
            <a:endParaRPr lang="pt-BR" sz="1200" dirty="0">
              <a:solidFill>
                <a:schemeClr val="bg1"/>
              </a:solidFill>
            </a:endParaRPr>
          </a:p>
        </p:txBody>
      </p:sp>
      <p:sp>
        <p:nvSpPr>
          <p:cNvPr id="28675" name="Text Box 2"/>
          <p:cNvSpPr txBox="1">
            <a:spLocks noChangeArrowheads="1"/>
          </p:cNvSpPr>
          <p:nvPr/>
        </p:nvSpPr>
        <p:spPr bwMode="auto">
          <a:xfrm>
            <a:off x="314325" y="304800"/>
            <a:ext cx="882967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en-US" sz="2000" b="1" dirty="0">
                <a:latin typeface="Arial" pitchFamily="34" charset="0"/>
                <a:cs typeface="Arial" pitchFamily="34" charset="0"/>
              </a:rPr>
              <a:t>VARIAÇÃO ANUAL </a:t>
            </a:r>
            <a:r>
              <a:rPr lang="pt-BR" sz="2000" b="1" dirty="0" smtClean="0">
                <a:latin typeface="Arial" pitchFamily="34" charset="0"/>
                <a:cs typeface="Arial" pitchFamily="34" charset="0"/>
              </a:rPr>
              <a:t>MASSA AMPLIADA DE RENDIMENTOS </a:t>
            </a:r>
            <a:endParaRPr lang="pt-BR" sz="2000" b="1" dirty="0">
              <a:latin typeface="Arial" pitchFamily="34" charset="0"/>
              <a:cs typeface="Arial" pitchFamily="34" charset="0"/>
            </a:endParaRPr>
          </a:p>
        </p:txBody>
      </p:sp>
      <p:pic>
        <p:nvPicPr>
          <p:cNvPr id="7" name="chart"/>
          <p:cNvPicPr>
            <a:picLocks noChangeAspect="1"/>
          </p:cNvPicPr>
          <p:nvPr/>
        </p:nvPicPr>
        <p:blipFill>
          <a:blip r:embed="rId3"/>
          <a:stretch>
            <a:fillRect/>
          </a:stretch>
        </p:blipFill>
        <p:spPr>
          <a:xfrm>
            <a:off x="381000" y="6225093"/>
            <a:ext cx="6951185" cy="861507"/>
          </a:xfrm>
          <a:prstGeom prst="rect">
            <a:avLst/>
          </a:prstGeom>
        </p:spPr>
      </p:pic>
      <p:graphicFrame>
        <p:nvGraphicFramePr>
          <p:cNvPr id="3" name="Objeto 2"/>
          <p:cNvGraphicFramePr>
            <a:graphicFrameLocks noChangeAspect="1"/>
          </p:cNvGraphicFramePr>
          <p:nvPr>
            <p:extLst>
              <p:ext uri="{D42A27DB-BD31-4B8C-83A1-F6EECF244321}">
                <p14:modId xmlns:p14="http://schemas.microsoft.com/office/powerpoint/2010/main" val="3312789328"/>
              </p:ext>
            </p:extLst>
          </p:nvPr>
        </p:nvGraphicFramePr>
        <p:xfrm>
          <a:off x="-49213" y="518161"/>
          <a:ext cx="9259888" cy="5238114"/>
        </p:xfrm>
        <a:graphic>
          <a:graphicData uri="http://schemas.openxmlformats.org/presentationml/2006/ole">
            <mc:AlternateContent xmlns:mc="http://schemas.openxmlformats.org/markup-compatibility/2006">
              <mc:Choice xmlns:v="urn:schemas-microsoft-com:vml" Requires="v">
                <p:oleObj spid="_x0000_s28792" name="Planilha" r:id="rId4" imgW="9744030" imgH="6105615" progId="Excel.Sheet.12">
                  <p:link updateAutomatic="1"/>
                </p:oleObj>
              </mc:Choice>
              <mc:Fallback>
                <p:oleObj name="Planilha" r:id="rId4" imgW="9744030" imgH="6105615" progId="Excel.Sheet.12">
                  <p:link updateAutomatic="1"/>
                  <p:pic>
                    <p:nvPicPr>
                      <p:cNvPr id="0" name=""/>
                      <p:cNvPicPr/>
                      <p:nvPr/>
                    </p:nvPicPr>
                    <p:blipFill>
                      <a:blip r:embed="rId5"/>
                      <a:srcRect t="9689"/>
                      <a:stretch>
                        <a:fillRect/>
                      </a:stretch>
                    </p:blipFill>
                    <p:spPr>
                      <a:xfrm>
                        <a:off x="-49213" y="518161"/>
                        <a:ext cx="9259888" cy="5238114"/>
                      </a:xfrm>
                      <a:prstGeom prst="rect">
                        <a:avLst/>
                      </a:prstGeom>
                    </p:spPr>
                  </p:pic>
                </p:oleObj>
              </mc:Fallback>
            </mc:AlternateContent>
          </a:graphicData>
        </a:graphic>
      </p:graphicFrame>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21</a:t>
            </a:fld>
            <a:endParaRPr lang="pt-BR" sz="1000" b="1" dirty="0"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8"/>
          <p:cNvSpPr txBox="1">
            <a:spLocks noChangeArrowheads="1"/>
          </p:cNvSpPr>
          <p:nvPr/>
        </p:nvSpPr>
        <p:spPr bwMode="auto">
          <a:xfrm>
            <a:off x="492369" y="6324600"/>
            <a:ext cx="3235569" cy="400110"/>
          </a:xfrm>
          <a:prstGeom prst="rect">
            <a:avLst/>
          </a:prstGeom>
          <a:noFill/>
          <a:ln w="9525">
            <a:noFill/>
            <a:miter lim="800000"/>
            <a:headEnd/>
            <a:tailEnd/>
          </a:ln>
        </p:spPr>
        <p:txBody>
          <a:bodyPr>
            <a:spAutoFit/>
          </a:bodyPr>
          <a:lstStyle/>
          <a:p>
            <a:r>
              <a:rPr lang="en-US" sz="1000" b="1" dirty="0">
                <a:latin typeface="Arial" pitchFamily="34" charset="0"/>
                <a:cs typeface="Arial" pitchFamily="34" charset="0"/>
              </a:rPr>
              <a:t>FONTES</a:t>
            </a:r>
            <a:r>
              <a:rPr lang="pt-BR" sz="1000" b="1" dirty="0">
                <a:latin typeface="Arial" pitchFamily="34" charset="0"/>
                <a:cs typeface="Arial" pitchFamily="34" charset="0"/>
              </a:rPr>
              <a:t>: </a:t>
            </a:r>
            <a:r>
              <a:rPr lang="en-US" sz="1000" b="1" dirty="0">
                <a:latin typeface="Arial" pitchFamily="34" charset="0"/>
                <a:cs typeface="Arial" pitchFamily="34" charset="0"/>
              </a:rPr>
              <a:t>CONAB e DERAL</a:t>
            </a:r>
            <a:endParaRPr lang="pt-BR" sz="1000" b="1" dirty="0">
              <a:latin typeface="Arial" pitchFamily="34" charset="0"/>
              <a:cs typeface="Arial" pitchFamily="34" charset="0"/>
            </a:endParaRPr>
          </a:p>
          <a:p>
            <a:r>
              <a:rPr lang="en-US" sz="1000" b="1" dirty="0">
                <a:latin typeface="Arial" pitchFamily="34" charset="0"/>
                <a:cs typeface="Arial" pitchFamily="34" charset="0"/>
              </a:rPr>
              <a:t>ELABORAÇÃO</a:t>
            </a:r>
            <a:r>
              <a:rPr lang="pt-BR" sz="1000" b="1" dirty="0">
                <a:latin typeface="Arial" pitchFamily="34" charset="0"/>
                <a:cs typeface="Arial" pitchFamily="34" charset="0"/>
              </a:rPr>
              <a:t>: BRADESCO</a:t>
            </a:r>
          </a:p>
        </p:txBody>
      </p:sp>
      <p:sp>
        <p:nvSpPr>
          <p:cNvPr id="3232770" name="Text Box 2"/>
          <p:cNvSpPr txBox="1">
            <a:spLocks noChangeArrowheads="1"/>
          </p:cNvSpPr>
          <p:nvPr/>
        </p:nvSpPr>
        <p:spPr bwMode="auto">
          <a:xfrm>
            <a:off x="1055077" y="76200"/>
            <a:ext cx="7526215" cy="415498"/>
          </a:xfrm>
          <a:prstGeom prst="rect">
            <a:avLst/>
          </a:prstGeom>
          <a:noFill/>
          <a:ln w="9525">
            <a:noFill/>
            <a:miter lim="800000"/>
            <a:headEnd/>
            <a:tailEnd/>
          </a:ln>
        </p:spPr>
        <p:txBody>
          <a:bodyPr>
            <a:spAutoFit/>
          </a:bodyPr>
          <a:lstStyle>
            <a:defPPr>
              <a:defRPr lang="pt-BR"/>
            </a:defPPr>
            <a:lvl1pPr>
              <a:spcBef>
                <a:spcPct val="50000"/>
              </a:spcBef>
              <a:defRPr sz="2100" b="1"/>
            </a:lvl1pPr>
          </a:lstStyle>
          <a:p>
            <a:endParaRPr lang="pt-BR"/>
          </a:p>
        </p:txBody>
      </p:sp>
      <p:sp>
        <p:nvSpPr>
          <p:cNvPr id="4101" name="Text Box 3"/>
          <p:cNvSpPr txBox="1">
            <a:spLocks noChangeArrowheads="1"/>
          </p:cNvSpPr>
          <p:nvPr/>
        </p:nvSpPr>
        <p:spPr bwMode="auto">
          <a:xfrm>
            <a:off x="381000" y="61579"/>
            <a:ext cx="8018585" cy="733425"/>
          </a:xfrm>
          <a:prstGeom prst="rect">
            <a:avLst/>
          </a:prstGeom>
          <a:noFill/>
          <a:ln w="9525">
            <a:noFill/>
            <a:miter lim="800000"/>
            <a:headEnd/>
            <a:tailEnd/>
          </a:ln>
        </p:spPr>
        <p:txBody>
          <a:bodyPr>
            <a:spAutoFit/>
          </a:bodyPr>
          <a:lstStyle/>
          <a:p>
            <a:pPr>
              <a:spcBef>
                <a:spcPct val="50000"/>
              </a:spcBef>
            </a:pPr>
            <a:r>
              <a:rPr lang="en-US" sz="2100" b="1" dirty="0">
                <a:latin typeface="Arial" pitchFamily="34" charset="0"/>
                <a:cs typeface="Arial" pitchFamily="34" charset="0"/>
              </a:rPr>
              <a:t>VARIAÇÃO DA RENDA AGRÍCOLA DE GRÃOS POR </a:t>
            </a:r>
            <a:r>
              <a:rPr lang="en-US" sz="2100" b="1" dirty="0" smtClean="0">
                <a:latin typeface="Arial" pitchFamily="34" charset="0"/>
                <a:cs typeface="Arial" pitchFamily="34" charset="0"/>
              </a:rPr>
              <a:t>REGIÃO </a:t>
            </a:r>
            <a:r>
              <a:rPr lang="en-US" sz="2100" b="1" dirty="0">
                <a:latin typeface="Arial" pitchFamily="34" charset="0"/>
                <a:cs typeface="Arial" pitchFamily="34" charset="0"/>
              </a:rPr>
              <a:t>– SAFRA </a:t>
            </a:r>
            <a:r>
              <a:rPr lang="en-US" sz="2100" b="1" dirty="0" smtClean="0">
                <a:latin typeface="Arial" pitchFamily="34" charset="0"/>
                <a:cs typeface="Arial" pitchFamily="34" charset="0"/>
              </a:rPr>
              <a:t>2010/11</a:t>
            </a:r>
            <a:endParaRPr lang="pt-BR" sz="2100" b="1" dirty="0">
              <a:latin typeface="Arial" pitchFamily="34" charset="0"/>
              <a:cs typeface="Arial" pitchFamily="34" charset="0"/>
            </a:endParaRPr>
          </a:p>
        </p:txBody>
      </p:sp>
      <p:sp>
        <p:nvSpPr>
          <p:cNvPr id="4102" name="Text Box 4"/>
          <p:cNvSpPr txBox="1">
            <a:spLocks noChangeArrowheads="1"/>
          </p:cNvSpPr>
          <p:nvPr/>
        </p:nvSpPr>
        <p:spPr bwMode="auto">
          <a:xfrm>
            <a:off x="0" y="6948488"/>
            <a:ext cx="9425354" cy="646331"/>
          </a:xfrm>
          <a:prstGeom prst="rect">
            <a:avLst/>
          </a:prstGeom>
          <a:noFill/>
          <a:ln w="9525">
            <a:noFill/>
            <a:miter lim="800000"/>
            <a:headEnd/>
            <a:tailEnd/>
          </a:ln>
        </p:spPr>
        <p:txBody>
          <a:bodyPr>
            <a:spAutoFit/>
          </a:bodyPr>
          <a:lstStyle/>
          <a:p>
            <a:pPr>
              <a:spcBef>
                <a:spcPct val="50000"/>
              </a:spcBef>
            </a:pPr>
            <a:r>
              <a:rPr lang="pt-BR" sz="1800">
                <a:latin typeface="Times New Roman" pitchFamily="18" charset="0"/>
              </a:rPr>
              <a:t>G:\Area Economica\BBV\Regina \ complexo automotivo - 03 exportações do complexo automotivo.xls</a:t>
            </a:r>
          </a:p>
        </p:txBody>
      </p:sp>
      <p:graphicFrame>
        <p:nvGraphicFramePr>
          <p:cNvPr id="3" name="Objeto 2"/>
          <p:cNvGraphicFramePr>
            <a:graphicFrameLocks noChangeAspect="1"/>
          </p:cNvGraphicFramePr>
          <p:nvPr>
            <p:extLst>
              <p:ext uri="{D42A27DB-BD31-4B8C-83A1-F6EECF244321}">
                <p14:modId xmlns:p14="http://schemas.microsoft.com/office/powerpoint/2010/main" val="4109253317"/>
              </p:ext>
            </p:extLst>
          </p:nvPr>
        </p:nvGraphicFramePr>
        <p:xfrm>
          <a:off x="133350" y="855663"/>
          <a:ext cx="8878765" cy="5362575"/>
        </p:xfrm>
        <a:graphic>
          <a:graphicData uri="http://schemas.openxmlformats.org/presentationml/2006/ole">
            <mc:AlternateContent xmlns:mc="http://schemas.openxmlformats.org/markup-compatibility/2006">
              <mc:Choice xmlns:v="urn:schemas-microsoft-com:vml" Requires="v">
                <p:oleObj spid="_x0000_s174108" name="Planilha" r:id="rId4" imgW="9239130" imgH="5753010" progId="Excel.Sheet.8">
                  <p:link updateAutomatic="1"/>
                </p:oleObj>
              </mc:Choice>
              <mc:Fallback>
                <p:oleObj name="Planilha" r:id="rId4" imgW="9239130" imgH="5753010" progId="Excel.Sheet.8">
                  <p:link updateAutomatic="1"/>
                  <p:pic>
                    <p:nvPicPr>
                      <p:cNvPr id="0" name=""/>
                      <p:cNvPicPr/>
                      <p:nvPr/>
                    </p:nvPicPr>
                    <p:blipFill>
                      <a:blip r:embed="rId5"/>
                      <a:srcRect t="10489"/>
                      <a:stretch>
                        <a:fillRect/>
                      </a:stretch>
                    </p:blipFill>
                    <p:spPr>
                      <a:xfrm>
                        <a:off x="133350" y="855663"/>
                        <a:ext cx="8878765" cy="5362575"/>
                      </a:xfrm>
                      <a:prstGeom prst="rect">
                        <a:avLst/>
                      </a:prstGeom>
                    </p:spPr>
                  </p:pic>
                </p:oleObj>
              </mc:Fallback>
            </mc:AlternateContent>
          </a:graphicData>
        </a:graphic>
      </p:graphicFrame>
      <p:sp>
        <p:nvSpPr>
          <p:cNvPr id="7"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015C08EA-F796-4EE0-B6A7-5102913067E2}" type="slidenum">
              <a:rPr lang="pt-BR" sz="1200">
                <a:solidFill>
                  <a:srgbClr val="333333"/>
                </a:solidFill>
              </a:rPr>
              <a:pPr eaLnBrk="1" hangingPunct="1"/>
              <a:t>22</a:t>
            </a:fld>
            <a:endParaRPr lang="pt-BR" sz="1200" dirty="0">
              <a:solidFill>
                <a:srgbClr val="333333"/>
              </a:solidFill>
            </a:endParaRPr>
          </a:p>
        </p:txBody>
      </p:sp>
    </p:spTree>
    <p:extLst>
      <p:ext uri="{BB962C8B-B14F-4D97-AF65-F5344CB8AC3E}">
        <p14:creationId xmlns:p14="http://schemas.microsoft.com/office/powerpoint/2010/main" val="4043592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8"/>
          <p:cNvSpPr txBox="1">
            <a:spLocks noChangeArrowheads="1"/>
          </p:cNvSpPr>
          <p:nvPr/>
        </p:nvSpPr>
        <p:spPr bwMode="auto">
          <a:xfrm>
            <a:off x="492369" y="6324600"/>
            <a:ext cx="3235569" cy="400110"/>
          </a:xfrm>
          <a:prstGeom prst="rect">
            <a:avLst/>
          </a:prstGeom>
          <a:noFill/>
          <a:ln w="9525">
            <a:noFill/>
            <a:miter lim="800000"/>
            <a:headEnd/>
            <a:tailEnd/>
          </a:ln>
        </p:spPr>
        <p:txBody>
          <a:bodyPr>
            <a:spAutoFit/>
          </a:bodyPr>
          <a:lstStyle/>
          <a:p>
            <a:r>
              <a:rPr lang="en-US" sz="1000" b="1" dirty="0">
                <a:latin typeface="Arial" pitchFamily="34" charset="0"/>
                <a:cs typeface="Arial" pitchFamily="34" charset="0"/>
              </a:rPr>
              <a:t>FONTES</a:t>
            </a:r>
            <a:r>
              <a:rPr lang="pt-BR" sz="1000" b="1" dirty="0">
                <a:latin typeface="Arial" pitchFamily="34" charset="0"/>
                <a:cs typeface="Arial" pitchFamily="34" charset="0"/>
              </a:rPr>
              <a:t>: </a:t>
            </a:r>
            <a:r>
              <a:rPr lang="en-US" sz="1000" b="1" dirty="0">
                <a:latin typeface="Arial" pitchFamily="34" charset="0"/>
                <a:cs typeface="Arial" pitchFamily="34" charset="0"/>
              </a:rPr>
              <a:t>CONAB e DERAL</a:t>
            </a:r>
            <a:endParaRPr lang="pt-BR" sz="1000" b="1" dirty="0">
              <a:latin typeface="Arial" pitchFamily="34" charset="0"/>
              <a:cs typeface="Arial" pitchFamily="34" charset="0"/>
            </a:endParaRPr>
          </a:p>
          <a:p>
            <a:r>
              <a:rPr lang="en-US" sz="1000" b="1" dirty="0">
                <a:latin typeface="Arial" pitchFamily="34" charset="0"/>
                <a:cs typeface="Arial" pitchFamily="34" charset="0"/>
              </a:rPr>
              <a:t>ELABORAÇÃO</a:t>
            </a:r>
            <a:r>
              <a:rPr lang="pt-BR" sz="1000" b="1" dirty="0">
                <a:latin typeface="Arial" pitchFamily="34" charset="0"/>
                <a:cs typeface="Arial" pitchFamily="34" charset="0"/>
              </a:rPr>
              <a:t>: BRADESCO</a:t>
            </a:r>
          </a:p>
        </p:txBody>
      </p:sp>
      <p:sp>
        <p:nvSpPr>
          <p:cNvPr id="3232770" name="Text Box 2"/>
          <p:cNvSpPr txBox="1">
            <a:spLocks noChangeArrowheads="1"/>
          </p:cNvSpPr>
          <p:nvPr/>
        </p:nvSpPr>
        <p:spPr bwMode="auto">
          <a:xfrm>
            <a:off x="1055077" y="76200"/>
            <a:ext cx="7526215" cy="415498"/>
          </a:xfrm>
          <a:prstGeom prst="rect">
            <a:avLst/>
          </a:prstGeom>
          <a:noFill/>
          <a:ln w="9525">
            <a:noFill/>
            <a:miter lim="800000"/>
            <a:headEnd/>
            <a:tailEnd/>
          </a:ln>
        </p:spPr>
        <p:txBody>
          <a:bodyPr>
            <a:spAutoFit/>
          </a:bodyPr>
          <a:lstStyle>
            <a:defPPr>
              <a:defRPr lang="pt-BR"/>
            </a:defPPr>
            <a:lvl1pPr>
              <a:spcBef>
                <a:spcPct val="50000"/>
              </a:spcBef>
              <a:defRPr sz="2100" b="1"/>
            </a:lvl1pPr>
          </a:lstStyle>
          <a:p>
            <a:endParaRPr lang="pt-BR"/>
          </a:p>
        </p:txBody>
      </p:sp>
      <p:sp>
        <p:nvSpPr>
          <p:cNvPr id="4101" name="Text Box 3"/>
          <p:cNvSpPr txBox="1">
            <a:spLocks noChangeArrowheads="1"/>
          </p:cNvSpPr>
          <p:nvPr/>
        </p:nvSpPr>
        <p:spPr bwMode="auto">
          <a:xfrm>
            <a:off x="455879" y="100215"/>
            <a:ext cx="8018585" cy="733425"/>
          </a:xfrm>
          <a:prstGeom prst="rect">
            <a:avLst/>
          </a:prstGeom>
          <a:noFill/>
          <a:ln w="9525">
            <a:noFill/>
            <a:miter lim="800000"/>
            <a:headEnd/>
            <a:tailEnd/>
          </a:ln>
        </p:spPr>
        <p:txBody>
          <a:bodyPr>
            <a:spAutoFit/>
          </a:bodyPr>
          <a:lstStyle/>
          <a:p>
            <a:pPr>
              <a:spcBef>
                <a:spcPct val="50000"/>
              </a:spcBef>
            </a:pPr>
            <a:r>
              <a:rPr lang="en-US" sz="2100" b="1" dirty="0">
                <a:latin typeface="Arial" pitchFamily="34" charset="0"/>
                <a:cs typeface="Arial" pitchFamily="34" charset="0"/>
              </a:rPr>
              <a:t>VARIAÇÃO DA RENDA AGRÍCOLA DE GRÃOS POR </a:t>
            </a:r>
            <a:r>
              <a:rPr lang="en-US" sz="2100" b="1" dirty="0" smtClean="0">
                <a:latin typeface="Arial" pitchFamily="34" charset="0"/>
                <a:cs typeface="Arial" pitchFamily="34" charset="0"/>
              </a:rPr>
              <a:t>REGIÃO </a:t>
            </a:r>
            <a:r>
              <a:rPr lang="en-US" sz="2100" b="1" dirty="0">
                <a:latin typeface="Arial" pitchFamily="34" charset="0"/>
                <a:cs typeface="Arial" pitchFamily="34" charset="0"/>
              </a:rPr>
              <a:t>– SAFRA </a:t>
            </a:r>
            <a:r>
              <a:rPr lang="en-US" sz="2100" b="1" dirty="0" smtClean="0">
                <a:latin typeface="Arial" pitchFamily="34" charset="0"/>
                <a:cs typeface="Arial" pitchFamily="34" charset="0"/>
              </a:rPr>
              <a:t>2011/12</a:t>
            </a:r>
            <a:endParaRPr lang="pt-BR" sz="2100" b="1" dirty="0">
              <a:latin typeface="Arial" pitchFamily="34" charset="0"/>
              <a:cs typeface="Arial" pitchFamily="34" charset="0"/>
            </a:endParaRPr>
          </a:p>
        </p:txBody>
      </p:sp>
      <p:sp>
        <p:nvSpPr>
          <p:cNvPr id="4102" name="Text Box 4"/>
          <p:cNvSpPr txBox="1">
            <a:spLocks noChangeArrowheads="1"/>
          </p:cNvSpPr>
          <p:nvPr/>
        </p:nvSpPr>
        <p:spPr bwMode="auto">
          <a:xfrm>
            <a:off x="0" y="6948488"/>
            <a:ext cx="9425354" cy="646331"/>
          </a:xfrm>
          <a:prstGeom prst="rect">
            <a:avLst/>
          </a:prstGeom>
          <a:noFill/>
          <a:ln w="9525">
            <a:noFill/>
            <a:miter lim="800000"/>
            <a:headEnd/>
            <a:tailEnd/>
          </a:ln>
        </p:spPr>
        <p:txBody>
          <a:bodyPr>
            <a:spAutoFit/>
          </a:bodyPr>
          <a:lstStyle/>
          <a:p>
            <a:pPr>
              <a:spcBef>
                <a:spcPct val="50000"/>
              </a:spcBef>
            </a:pPr>
            <a:r>
              <a:rPr lang="pt-BR" sz="1800">
                <a:latin typeface="Times New Roman" pitchFamily="18" charset="0"/>
              </a:rPr>
              <a:t>G:\Area Economica\BBV\Regina \ complexo automotivo - 03 exportações do complexo automotivo.xls</a:t>
            </a:r>
          </a:p>
        </p:txBody>
      </p:sp>
      <p:graphicFrame>
        <p:nvGraphicFramePr>
          <p:cNvPr id="2" name="Objeto 1"/>
          <p:cNvGraphicFramePr>
            <a:graphicFrameLocks noChangeAspect="1"/>
          </p:cNvGraphicFramePr>
          <p:nvPr>
            <p:extLst>
              <p:ext uri="{D42A27DB-BD31-4B8C-83A1-F6EECF244321}">
                <p14:modId xmlns:p14="http://schemas.microsoft.com/office/powerpoint/2010/main" val="3114657429"/>
              </p:ext>
            </p:extLst>
          </p:nvPr>
        </p:nvGraphicFramePr>
        <p:xfrm>
          <a:off x="-47625" y="1150938"/>
          <a:ext cx="9239250" cy="5149850"/>
        </p:xfrm>
        <a:graphic>
          <a:graphicData uri="http://schemas.openxmlformats.org/presentationml/2006/ole">
            <mc:AlternateContent xmlns:mc="http://schemas.openxmlformats.org/markup-compatibility/2006">
              <mc:Choice xmlns:v="urn:schemas-microsoft-com:vml" Requires="v">
                <p:oleObj spid="_x0000_s175132" name="Planilha" r:id="rId4" imgW="9239130" imgH="5753010" progId="Excel.Sheet.8">
                  <p:link updateAutomatic="1"/>
                </p:oleObj>
              </mc:Choice>
              <mc:Fallback>
                <p:oleObj name="Planilha" r:id="rId4" imgW="9239130" imgH="5753010" progId="Excel.Sheet.8">
                  <p:link updateAutomatic="1"/>
                  <p:pic>
                    <p:nvPicPr>
                      <p:cNvPr id="0" name=""/>
                      <p:cNvPicPr/>
                      <p:nvPr/>
                    </p:nvPicPr>
                    <p:blipFill>
                      <a:blip r:embed="rId5"/>
                      <a:srcRect t="10472"/>
                      <a:stretch>
                        <a:fillRect/>
                      </a:stretch>
                    </p:blipFill>
                    <p:spPr>
                      <a:xfrm>
                        <a:off x="-47625" y="1150938"/>
                        <a:ext cx="9239250" cy="5149850"/>
                      </a:xfrm>
                      <a:prstGeom prst="rect">
                        <a:avLst/>
                      </a:prstGeom>
                    </p:spPr>
                  </p:pic>
                </p:oleObj>
              </mc:Fallback>
            </mc:AlternateContent>
          </a:graphicData>
        </a:graphic>
      </p:graphicFrame>
      <p:sp>
        <p:nvSpPr>
          <p:cNvPr id="7"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015C08EA-F796-4EE0-B6A7-5102913067E2}" type="slidenum">
              <a:rPr lang="pt-BR" sz="1200">
                <a:solidFill>
                  <a:srgbClr val="333333"/>
                </a:solidFill>
              </a:rPr>
              <a:pPr eaLnBrk="1" hangingPunct="1"/>
              <a:t>23</a:t>
            </a:fld>
            <a:endParaRPr lang="pt-BR" sz="1200" dirty="0">
              <a:solidFill>
                <a:srgbClr val="333333"/>
              </a:solidFill>
            </a:endParaRPr>
          </a:p>
        </p:txBody>
      </p:sp>
    </p:spTree>
    <p:extLst>
      <p:ext uri="{BB962C8B-B14F-4D97-AF65-F5344CB8AC3E}">
        <p14:creationId xmlns:p14="http://schemas.microsoft.com/office/powerpoint/2010/main" val="5076610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6"/>
          <p:cNvGraphicFramePr>
            <a:graphicFrameLocks noChangeAspect="1"/>
          </p:cNvGraphicFramePr>
          <p:nvPr>
            <p:extLst>
              <p:ext uri="{D42A27DB-BD31-4B8C-83A1-F6EECF244321}">
                <p14:modId xmlns:p14="http://schemas.microsoft.com/office/powerpoint/2010/main" val="3174669355"/>
              </p:ext>
            </p:extLst>
          </p:nvPr>
        </p:nvGraphicFramePr>
        <p:xfrm>
          <a:off x="-26988" y="1393825"/>
          <a:ext cx="9191626" cy="5311775"/>
        </p:xfrm>
        <a:graphic>
          <a:graphicData uri="http://schemas.openxmlformats.org/presentationml/2006/ole">
            <mc:AlternateContent xmlns:mc="http://schemas.openxmlformats.org/markup-compatibility/2006">
              <mc:Choice xmlns:v="urn:schemas-microsoft-com:vml" Requires="v">
                <p:oleObj spid="_x0000_s183312" name="Planilha" r:id="rId4" imgW="8610600" imgH="5953049" progId="Excel.Sheet.8">
                  <p:link updateAutomatic="1"/>
                </p:oleObj>
              </mc:Choice>
              <mc:Fallback>
                <p:oleObj name="Planilha" r:id="rId4" imgW="8610600" imgH="5953049" progId="Excel.Sheet.8">
                  <p:link updateAutomatic="1"/>
                  <p:pic>
                    <p:nvPicPr>
                      <p:cNvPr id="0" name=""/>
                      <p:cNvPicPr>
                        <a:picLocks noChangeAspect="1" noChangeArrowheads="1"/>
                      </p:cNvPicPr>
                      <p:nvPr/>
                    </p:nvPicPr>
                    <p:blipFill>
                      <a:blip r:embed="rId5"/>
                      <a:srcRect t="22858"/>
                      <a:stretch>
                        <a:fillRect/>
                      </a:stretch>
                    </p:blipFill>
                    <p:spPr bwMode="auto">
                      <a:xfrm>
                        <a:off x="-26988" y="1393825"/>
                        <a:ext cx="9191626" cy="53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Text Box 2"/>
          <p:cNvSpPr txBox="1">
            <a:spLocks noChangeArrowheads="1"/>
          </p:cNvSpPr>
          <p:nvPr/>
        </p:nvSpPr>
        <p:spPr bwMode="auto">
          <a:xfrm>
            <a:off x="304801" y="378818"/>
            <a:ext cx="8839200" cy="383182"/>
          </a:xfrm>
          <a:prstGeom prst="rect">
            <a:avLst/>
          </a:prstGeom>
          <a:noFill/>
          <a:ln w="9525">
            <a:noFill/>
            <a:miter lim="800000"/>
            <a:headEnd/>
            <a:tailEnd/>
          </a:ln>
        </p:spPr>
        <p:txBody>
          <a:bodyPr wrap="square">
            <a:spAutoFit/>
          </a:bodyPr>
          <a:lstStyle/>
          <a:p>
            <a:pPr>
              <a:lnSpc>
                <a:spcPct val="90000"/>
              </a:lnSpc>
              <a:spcBef>
                <a:spcPct val="50000"/>
              </a:spcBef>
            </a:pPr>
            <a:r>
              <a:rPr lang="en-US" sz="2100" b="1" dirty="0">
                <a:latin typeface="Arial" pitchFamily="34" charset="0"/>
                <a:cs typeface="Arial" pitchFamily="34" charset="0"/>
              </a:rPr>
              <a:t>PRODUÇÃO E CONSUMO MUNDIAL DE CAFÉ  (OIC) 1992 - </a:t>
            </a:r>
            <a:r>
              <a:rPr lang="en-US" sz="2100" b="1" dirty="0" smtClean="0">
                <a:latin typeface="Arial" pitchFamily="34" charset="0"/>
                <a:cs typeface="Arial" pitchFamily="34" charset="0"/>
              </a:rPr>
              <a:t>2010</a:t>
            </a:r>
            <a:endParaRPr lang="pt-BR" sz="2100" b="1" dirty="0">
              <a:latin typeface="Arial" pitchFamily="34" charset="0"/>
              <a:cs typeface="Arial" pitchFamily="34" charset="0"/>
            </a:endParaRPr>
          </a:p>
        </p:txBody>
      </p:sp>
      <p:sp>
        <p:nvSpPr>
          <p:cNvPr id="24581" name="Text Box 4"/>
          <p:cNvSpPr txBox="1">
            <a:spLocks noChangeArrowheads="1"/>
          </p:cNvSpPr>
          <p:nvPr/>
        </p:nvSpPr>
        <p:spPr bwMode="auto">
          <a:xfrm>
            <a:off x="6525602" y="1037548"/>
            <a:ext cx="2007088" cy="258532"/>
          </a:xfrm>
          <a:prstGeom prst="rect">
            <a:avLst/>
          </a:prstGeom>
          <a:noFill/>
          <a:ln w="9525">
            <a:noFill/>
            <a:miter lim="800000"/>
            <a:headEnd/>
            <a:tailEnd/>
          </a:ln>
        </p:spPr>
        <p:txBody>
          <a:bodyPr wrap="none" anchor="ctr">
            <a:spAutoFit/>
          </a:bodyPr>
          <a:lstStyle/>
          <a:p>
            <a:pPr algn="ctr">
              <a:lnSpc>
                <a:spcPct val="90000"/>
              </a:lnSpc>
              <a:spcBef>
                <a:spcPct val="50000"/>
              </a:spcBef>
            </a:pPr>
            <a:r>
              <a:rPr lang="en-US" sz="1200"/>
              <a:t>MILHÕES DE SACAS DE 60 KG</a:t>
            </a:r>
            <a:endParaRPr lang="pt-BR" sz="1200"/>
          </a:p>
        </p:txBody>
      </p:sp>
      <p:sp>
        <p:nvSpPr>
          <p:cNvPr id="24582" name="Text Box 5"/>
          <p:cNvSpPr txBox="1">
            <a:spLocks noChangeArrowheads="1"/>
          </p:cNvSpPr>
          <p:nvPr/>
        </p:nvSpPr>
        <p:spPr bwMode="auto">
          <a:xfrm>
            <a:off x="3727939" y="6400801"/>
            <a:ext cx="1688123" cy="257175"/>
          </a:xfrm>
          <a:prstGeom prst="rect">
            <a:avLst/>
          </a:prstGeom>
          <a:noFill/>
          <a:ln w="9525">
            <a:noFill/>
            <a:miter lim="800000"/>
            <a:headEnd/>
            <a:tailEnd/>
          </a:ln>
        </p:spPr>
        <p:txBody>
          <a:bodyPr>
            <a:spAutoFit/>
          </a:bodyPr>
          <a:lstStyle/>
          <a:p>
            <a:pPr algn="ctr">
              <a:lnSpc>
                <a:spcPct val="90000"/>
              </a:lnSpc>
              <a:spcBef>
                <a:spcPct val="50000"/>
              </a:spcBef>
            </a:pPr>
            <a:r>
              <a:rPr lang="pt-BR" sz="1200">
                <a:solidFill>
                  <a:schemeClr val="bg1"/>
                </a:solidFill>
              </a:rPr>
              <a:t>(*) Projeção</a:t>
            </a:r>
          </a:p>
        </p:txBody>
      </p:sp>
      <p:sp>
        <p:nvSpPr>
          <p:cNvPr id="9" name="Text Box 7"/>
          <p:cNvSpPr txBox="1">
            <a:spLocks noChangeArrowheads="1"/>
          </p:cNvSpPr>
          <p:nvPr/>
        </p:nvSpPr>
        <p:spPr bwMode="auto">
          <a:xfrm>
            <a:off x="422030" y="6334125"/>
            <a:ext cx="4911969" cy="424732"/>
          </a:xfrm>
          <a:prstGeom prst="rect">
            <a:avLst/>
          </a:prstGeom>
          <a:noFill/>
          <a:ln w="9525">
            <a:noFill/>
            <a:miter lim="800000"/>
            <a:headEnd/>
            <a:tailEnd/>
          </a:ln>
        </p:spPr>
        <p:txBody>
          <a:bodyPr wrap="square">
            <a:spAutoFit/>
          </a:bodyPr>
          <a:lstStyle/>
          <a:p>
            <a:pPr>
              <a:lnSpc>
                <a:spcPct val="90000"/>
              </a:lnSpc>
              <a:spcBef>
                <a:spcPct val="50000"/>
              </a:spcBef>
            </a:pPr>
            <a:r>
              <a:rPr lang="pt-BR" sz="1200" b="1" dirty="0" smtClean="0">
                <a:latin typeface="Arial" pitchFamily="34" charset="0"/>
                <a:cs typeface="Arial" pitchFamily="34" charset="0"/>
              </a:rPr>
              <a:t>FONTE E PROJEÇÃO:</a:t>
            </a:r>
            <a:r>
              <a:rPr lang="en-US" sz="1200" b="1" dirty="0" smtClean="0">
                <a:latin typeface="Arial" pitchFamily="34" charset="0"/>
                <a:cs typeface="Arial" pitchFamily="34" charset="0"/>
              </a:rPr>
              <a:t> </a:t>
            </a:r>
            <a:r>
              <a:rPr lang="en-US" sz="1200" b="1" dirty="0">
                <a:latin typeface="Arial" pitchFamily="34" charset="0"/>
                <a:cs typeface="Arial" pitchFamily="34" charset="0"/>
              </a:rPr>
              <a:t>OIC (</a:t>
            </a:r>
            <a:r>
              <a:rPr lang="en-US" sz="1200" b="1" dirty="0" err="1">
                <a:latin typeface="Arial" pitchFamily="34" charset="0"/>
                <a:cs typeface="Arial" pitchFamily="34" charset="0"/>
              </a:rPr>
              <a:t>Relatório</a:t>
            </a:r>
            <a:r>
              <a:rPr lang="en-US" sz="1200" b="1" dirty="0">
                <a:latin typeface="Arial" pitchFamily="34" charset="0"/>
                <a:cs typeface="Arial" pitchFamily="34" charset="0"/>
              </a:rPr>
              <a:t> </a:t>
            </a:r>
            <a:r>
              <a:rPr lang="en-US" sz="1200" b="1" dirty="0" err="1" smtClean="0">
                <a:latin typeface="Arial" pitchFamily="34" charset="0"/>
                <a:cs typeface="Arial" pitchFamily="34" charset="0"/>
              </a:rPr>
              <a:t>Abril</a:t>
            </a:r>
            <a:r>
              <a:rPr lang="en-US" sz="1200" b="1" dirty="0" smtClean="0">
                <a:latin typeface="Arial" pitchFamily="34" charset="0"/>
                <a:cs typeface="Arial" pitchFamily="34" charset="0"/>
              </a:rPr>
              <a:t>/11)</a:t>
            </a:r>
            <a:r>
              <a:rPr lang="pt-BR" sz="1200" b="1" dirty="0">
                <a:latin typeface="Arial" pitchFamily="34" charset="0"/>
                <a:cs typeface="Arial" pitchFamily="34" charset="0"/>
              </a:rPr>
              <a:t/>
            </a:r>
            <a:br>
              <a:rPr lang="pt-BR" sz="1200" b="1" dirty="0">
                <a:latin typeface="Arial" pitchFamily="34" charset="0"/>
                <a:cs typeface="Arial" pitchFamily="34" charset="0"/>
              </a:rPr>
            </a:br>
            <a:r>
              <a:rPr lang="pt-BR" sz="1200" b="1" dirty="0">
                <a:latin typeface="Arial" pitchFamily="34" charset="0"/>
                <a:cs typeface="Arial" pitchFamily="34" charset="0"/>
              </a:rPr>
              <a:t>ELABORAÇÃO: BRADESCO</a:t>
            </a:r>
          </a:p>
        </p:txBody>
      </p:sp>
    </p:spTree>
    <p:extLst>
      <p:ext uri="{BB962C8B-B14F-4D97-AF65-F5344CB8AC3E}">
        <p14:creationId xmlns:p14="http://schemas.microsoft.com/office/powerpoint/2010/main" val="407113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1" y="455018"/>
            <a:ext cx="8839200" cy="383182"/>
          </a:xfrm>
          <a:prstGeom prst="rect">
            <a:avLst/>
          </a:prstGeom>
          <a:noFill/>
          <a:ln w="9525">
            <a:noFill/>
            <a:miter lim="800000"/>
            <a:headEnd/>
            <a:tailEnd/>
          </a:ln>
        </p:spPr>
        <p:txBody>
          <a:bodyPr wrap="square">
            <a:spAutoFit/>
          </a:bodyPr>
          <a:lstStyle/>
          <a:p>
            <a:pPr>
              <a:lnSpc>
                <a:spcPct val="90000"/>
              </a:lnSpc>
              <a:spcBef>
                <a:spcPct val="50000"/>
              </a:spcBef>
            </a:pPr>
            <a:r>
              <a:rPr lang="en-US" sz="2100" b="1" dirty="0">
                <a:latin typeface="Arial" pitchFamily="34" charset="0"/>
                <a:cs typeface="Arial" pitchFamily="34" charset="0"/>
              </a:rPr>
              <a:t>RELAÇÃO ESTOQUE CONSUMO MUNDIAL DE CAFÉ 1990 – </a:t>
            </a:r>
            <a:r>
              <a:rPr lang="en-US" sz="2100" b="1" dirty="0" smtClean="0">
                <a:latin typeface="Arial" pitchFamily="34" charset="0"/>
                <a:cs typeface="Arial" pitchFamily="34" charset="0"/>
              </a:rPr>
              <a:t>2011*</a:t>
            </a:r>
            <a:endParaRPr lang="pt-BR" sz="2100" b="1" dirty="0">
              <a:latin typeface="Arial" pitchFamily="34" charset="0"/>
              <a:cs typeface="Arial" pitchFamily="34" charset="0"/>
            </a:endParaRPr>
          </a:p>
        </p:txBody>
      </p:sp>
      <p:sp>
        <p:nvSpPr>
          <p:cNvPr id="26629" name="Text Box 4"/>
          <p:cNvSpPr txBox="1">
            <a:spLocks noChangeArrowheads="1"/>
          </p:cNvSpPr>
          <p:nvPr/>
        </p:nvSpPr>
        <p:spPr bwMode="auto">
          <a:xfrm>
            <a:off x="7631115" y="761323"/>
            <a:ext cx="1273169" cy="258532"/>
          </a:xfrm>
          <a:prstGeom prst="rect">
            <a:avLst/>
          </a:prstGeom>
          <a:noFill/>
          <a:ln w="9525">
            <a:noFill/>
            <a:miter lim="800000"/>
            <a:headEnd/>
            <a:tailEnd/>
          </a:ln>
        </p:spPr>
        <p:txBody>
          <a:bodyPr wrap="none" anchor="ctr">
            <a:spAutoFit/>
          </a:bodyPr>
          <a:lstStyle/>
          <a:p>
            <a:pPr algn="ctr">
              <a:lnSpc>
                <a:spcPct val="90000"/>
              </a:lnSpc>
              <a:spcBef>
                <a:spcPct val="50000"/>
              </a:spcBef>
            </a:pPr>
            <a:r>
              <a:rPr lang="pt-BR" sz="1200"/>
              <a:t>US$ c / libra peso</a:t>
            </a:r>
          </a:p>
        </p:txBody>
      </p:sp>
      <p:sp>
        <p:nvSpPr>
          <p:cNvPr id="26630" name="Text Box 5"/>
          <p:cNvSpPr txBox="1">
            <a:spLocks noChangeArrowheads="1"/>
          </p:cNvSpPr>
          <p:nvPr/>
        </p:nvSpPr>
        <p:spPr bwMode="auto">
          <a:xfrm>
            <a:off x="422031" y="6345239"/>
            <a:ext cx="3798277" cy="397032"/>
          </a:xfrm>
          <a:prstGeom prst="rect">
            <a:avLst/>
          </a:prstGeom>
          <a:noFill/>
          <a:ln w="9525">
            <a:noFill/>
            <a:miter lim="800000"/>
            <a:headEnd/>
            <a:tailEnd/>
          </a:ln>
        </p:spPr>
        <p:txBody>
          <a:bodyPr>
            <a:spAutoFit/>
          </a:bodyPr>
          <a:lstStyle/>
          <a:p>
            <a:pPr>
              <a:lnSpc>
                <a:spcPct val="90000"/>
              </a:lnSpc>
              <a:spcBef>
                <a:spcPct val="50000"/>
              </a:spcBef>
            </a:pPr>
            <a:r>
              <a:rPr lang="pt-BR" sz="1100" b="1" dirty="0" smtClean="0">
                <a:latin typeface="Arial" pitchFamily="34" charset="0"/>
                <a:cs typeface="Arial" pitchFamily="34" charset="0"/>
              </a:rPr>
              <a:t>FONTE:</a:t>
            </a:r>
            <a:r>
              <a:rPr lang="en-US" sz="1100" b="1" dirty="0" smtClean="0">
                <a:latin typeface="Arial" pitchFamily="34" charset="0"/>
                <a:cs typeface="Arial" pitchFamily="34" charset="0"/>
              </a:rPr>
              <a:t> </a:t>
            </a:r>
            <a:r>
              <a:rPr lang="en-US" sz="1100" b="1" dirty="0">
                <a:latin typeface="Arial" pitchFamily="34" charset="0"/>
                <a:cs typeface="Arial" pitchFamily="34" charset="0"/>
              </a:rPr>
              <a:t>NYBOT, USDA (</a:t>
            </a:r>
            <a:r>
              <a:rPr lang="en-US" sz="1100" b="1" dirty="0" err="1">
                <a:latin typeface="Arial" pitchFamily="34" charset="0"/>
                <a:cs typeface="Arial" pitchFamily="34" charset="0"/>
              </a:rPr>
              <a:t>estoque</a:t>
            </a:r>
            <a:r>
              <a:rPr lang="en-US" sz="1100" b="1" dirty="0">
                <a:latin typeface="Arial" pitchFamily="34" charset="0"/>
                <a:cs typeface="Arial" pitchFamily="34" charset="0"/>
              </a:rPr>
              <a:t>) e OIC (</a:t>
            </a:r>
            <a:r>
              <a:rPr lang="en-US" sz="1100" b="1" dirty="0" err="1">
                <a:latin typeface="Arial" pitchFamily="34" charset="0"/>
                <a:cs typeface="Arial" pitchFamily="34" charset="0"/>
              </a:rPr>
              <a:t>consumo</a:t>
            </a:r>
            <a:r>
              <a:rPr lang="en-US" sz="1100" b="1" dirty="0">
                <a:latin typeface="Arial" pitchFamily="34" charset="0"/>
                <a:cs typeface="Arial" pitchFamily="34" charset="0"/>
              </a:rPr>
              <a:t>)</a:t>
            </a:r>
            <a:r>
              <a:rPr lang="pt-BR" sz="1100" b="1" dirty="0">
                <a:latin typeface="Arial" pitchFamily="34" charset="0"/>
                <a:cs typeface="Arial" pitchFamily="34" charset="0"/>
              </a:rPr>
              <a:t/>
            </a:r>
            <a:br>
              <a:rPr lang="pt-BR" sz="1100" b="1" dirty="0">
                <a:latin typeface="Arial" pitchFamily="34" charset="0"/>
                <a:cs typeface="Arial" pitchFamily="34" charset="0"/>
              </a:rPr>
            </a:br>
            <a:r>
              <a:rPr lang="pt-BR" sz="1100" b="1" dirty="0">
                <a:latin typeface="Arial" pitchFamily="34" charset="0"/>
                <a:cs typeface="Arial" pitchFamily="34" charset="0"/>
              </a:rPr>
              <a:t>ELABORAÇÃO: BRADESCO</a:t>
            </a:r>
          </a:p>
        </p:txBody>
      </p:sp>
      <p:sp>
        <p:nvSpPr>
          <p:cNvPr id="26631" name="Text Box 7"/>
          <p:cNvSpPr txBox="1">
            <a:spLocks noChangeArrowheads="1"/>
          </p:cNvSpPr>
          <p:nvPr/>
        </p:nvSpPr>
        <p:spPr bwMode="auto">
          <a:xfrm>
            <a:off x="422031" y="6019800"/>
            <a:ext cx="4923692" cy="330200"/>
          </a:xfrm>
          <a:prstGeom prst="rect">
            <a:avLst/>
          </a:prstGeom>
          <a:noFill/>
          <a:ln w="9525">
            <a:noFill/>
            <a:miter lim="800000"/>
            <a:headEnd/>
            <a:tailEnd/>
          </a:ln>
        </p:spPr>
        <p:txBody>
          <a:bodyPr>
            <a:spAutoFit/>
          </a:bodyPr>
          <a:lstStyle/>
          <a:p>
            <a:pPr>
              <a:lnSpc>
                <a:spcPct val="40000"/>
              </a:lnSpc>
              <a:spcBef>
                <a:spcPct val="50000"/>
              </a:spcBef>
              <a:buFontTx/>
              <a:buChar char="•"/>
            </a:pPr>
            <a:r>
              <a:rPr lang="en-US" sz="1200"/>
              <a:t>Projeção de estoque USDA; Projeção de consumo OIC</a:t>
            </a:r>
          </a:p>
          <a:p>
            <a:pPr>
              <a:lnSpc>
                <a:spcPct val="40000"/>
              </a:lnSpc>
              <a:spcBef>
                <a:spcPct val="50000"/>
              </a:spcBef>
              <a:buFontTx/>
              <a:buChar char="•"/>
            </a:pPr>
            <a:r>
              <a:rPr lang="pt-BR" sz="1200"/>
              <a:t>Projeção de  preço: média dos preços futuros</a:t>
            </a:r>
          </a:p>
        </p:txBody>
      </p:sp>
      <p:graphicFrame>
        <p:nvGraphicFramePr>
          <p:cNvPr id="26626" name="Object 9"/>
          <p:cNvGraphicFramePr>
            <a:graphicFrameLocks noChangeAspect="1"/>
          </p:cNvGraphicFramePr>
          <p:nvPr>
            <p:extLst>
              <p:ext uri="{D42A27DB-BD31-4B8C-83A1-F6EECF244321}">
                <p14:modId xmlns:p14="http://schemas.microsoft.com/office/powerpoint/2010/main" val="1185372815"/>
              </p:ext>
            </p:extLst>
          </p:nvPr>
        </p:nvGraphicFramePr>
        <p:xfrm>
          <a:off x="-19050" y="760413"/>
          <a:ext cx="8932863" cy="5313362"/>
        </p:xfrm>
        <a:graphic>
          <a:graphicData uri="http://schemas.openxmlformats.org/presentationml/2006/ole">
            <mc:AlternateContent xmlns:mc="http://schemas.openxmlformats.org/markup-compatibility/2006">
              <mc:Choice xmlns:v="urn:schemas-microsoft-com:vml" Requires="v">
                <p:oleObj spid="_x0000_s186384" name="Planilha" r:id="rId4" imgW="8610516" imgH="5953059" progId="Excel.Sheet.8">
                  <p:link updateAutomatic="1"/>
                </p:oleObj>
              </mc:Choice>
              <mc:Fallback>
                <p:oleObj name="Planilha" r:id="rId4" imgW="8610516" imgH="5953059" progId="Excel.Sheet.8">
                  <p:link updateAutomatic="1"/>
                  <p:pic>
                    <p:nvPicPr>
                      <p:cNvPr id="0" name=""/>
                      <p:cNvPicPr>
                        <a:picLocks noChangeAspect="1" noChangeArrowheads="1"/>
                      </p:cNvPicPr>
                      <p:nvPr/>
                    </p:nvPicPr>
                    <p:blipFill>
                      <a:blip r:embed="rId5"/>
                      <a:srcRect t="20607"/>
                      <a:stretch>
                        <a:fillRect/>
                      </a:stretch>
                    </p:blipFill>
                    <p:spPr bwMode="auto">
                      <a:xfrm>
                        <a:off x="-19050" y="760413"/>
                        <a:ext cx="8932863" cy="53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331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422031" y="76201"/>
            <a:ext cx="8088923" cy="669925"/>
          </a:xfrm>
          <a:prstGeom prst="rect">
            <a:avLst/>
          </a:prstGeom>
          <a:noFill/>
          <a:ln w="9525">
            <a:noFill/>
            <a:miter lim="800000"/>
            <a:headEnd/>
            <a:tailEnd/>
          </a:ln>
        </p:spPr>
        <p:txBody>
          <a:bodyPr>
            <a:spAutoFit/>
          </a:bodyPr>
          <a:lstStyle/>
          <a:p>
            <a:pPr>
              <a:lnSpc>
                <a:spcPct val="90000"/>
              </a:lnSpc>
              <a:spcBef>
                <a:spcPct val="50000"/>
              </a:spcBef>
            </a:pPr>
            <a:r>
              <a:rPr lang="en-US" sz="2100" b="1" dirty="0">
                <a:latin typeface="Arial" pitchFamily="34" charset="0"/>
                <a:cs typeface="Arial" pitchFamily="34" charset="0"/>
              </a:rPr>
              <a:t>CAFÉ ARÁBICA - BOLSA DE N YORK NYBOT PREÇO FUTURO 1º VENCTO 2000 - </a:t>
            </a:r>
            <a:r>
              <a:rPr lang="en-US" sz="2100" b="1" dirty="0" smtClean="0">
                <a:latin typeface="Arial" pitchFamily="34" charset="0"/>
                <a:cs typeface="Arial" pitchFamily="34" charset="0"/>
              </a:rPr>
              <a:t>2013</a:t>
            </a:r>
            <a:endParaRPr lang="pt-BR" sz="2100" b="1" dirty="0">
              <a:latin typeface="Arial" pitchFamily="34" charset="0"/>
              <a:cs typeface="Arial" pitchFamily="34" charset="0"/>
            </a:endParaRPr>
          </a:p>
        </p:txBody>
      </p:sp>
      <p:sp>
        <p:nvSpPr>
          <p:cNvPr id="25605" name="Text Box 3"/>
          <p:cNvSpPr txBox="1">
            <a:spLocks noChangeArrowheads="1"/>
          </p:cNvSpPr>
          <p:nvPr/>
        </p:nvSpPr>
        <p:spPr bwMode="auto">
          <a:xfrm>
            <a:off x="422031" y="6334126"/>
            <a:ext cx="2391508" cy="422275"/>
          </a:xfrm>
          <a:prstGeom prst="rect">
            <a:avLst/>
          </a:prstGeom>
          <a:noFill/>
          <a:ln w="9525">
            <a:noFill/>
            <a:miter lim="800000"/>
            <a:headEnd/>
            <a:tailEnd/>
          </a:ln>
        </p:spPr>
        <p:txBody>
          <a:bodyPr>
            <a:spAutoFit/>
          </a:bodyPr>
          <a:lstStyle/>
          <a:p>
            <a:pPr>
              <a:lnSpc>
                <a:spcPct val="90000"/>
              </a:lnSpc>
              <a:spcBef>
                <a:spcPct val="50000"/>
              </a:spcBef>
            </a:pPr>
            <a:r>
              <a:rPr lang="pt-BR" sz="1200" b="1">
                <a:latin typeface="Arial" pitchFamily="34" charset="0"/>
                <a:cs typeface="Arial" pitchFamily="34" charset="0"/>
              </a:rPr>
              <a:t>FONTE:</a:t>
            </a:r>
            <a:r>
              <a:rPr lang="en-US" sz="1200" b="1">
                <a:latin typeface="Arial" pitchFamily="34" charset="0"/>
                <a:cs typeface="Arial" pitchFamily="34" charset="0"/>
              </a:rPr>
              <a:t> BLOOMBERG</a:t>
            </a:r>
            <a:br>
              <a:rPr lang="en-US" sz="1200" b="1">
                <a:latin typeface="Arial" pitchFamily="34" charset="0"/>
                <a:cs typeface="Arial" pitchFamily="34" charset="0"/>
              </a:rPr>
            </a:br>
            <a:r>
              <a:rPr lang="pt-BR" sz="1200" b="1">
                <a:latin typeface="Arial" pitchFamily="34" charset="0"/>
                <a:cs typeface="Arial" pitchFamily="34" charset="0"/>
              </a:rPr>
              <a:t>ELABORAÇÃO: BRADESCO</a:t>
            </a:r>
          </a:p>
        </p:txBody>
      </p:sp>
      <p:sp>
        <p:nvSpPr>
          <p:cNvPr id="25606" name="Rectangle 4"/>
          <p:cNvSpPr>
            <a:spLocks noChangeArrowheads="1"/>
          </p:cNvSpPr>
          <p:nvPr/>
        </p:nvSpPr>
        <p:spPr bwMode="auto">
          <a:xfrm>
            <a:off x="844106" y="914401"/>
            <a:ext cx="2170146" cy="258532"/>
          </a:xfrm>
          <a:prstGeom prst="rect">
            <a:avLst/>
          </a:prstGeom>
          <a:noFill/>
          <a:ln w="9525">
            <a:noFill/>
            <a:miter lim="800000"/>
            <a:headEnd/>
            <a:tailEnd/>
          </a:ln>
        </p:spPr>
        <p:txBody>
          <a:bodyPr wrap="none">
            <a:spAutoFit/>
          </a:bodyPr>
          <a:lstStyle/>
          <a:p>
            <a:pPr algn="ctr">
              <a:lnSpc>
                <a:spcPct val="90000"/>
              </a:lnSpc>
            </a:pPr>
            <a:r>
              <a:rPr lang="pt-BR" sz="1200"/>
              <a:t>EM US$ CENTS POR LIBRA PESO</a:t>
            </a:r>
          </a:p>
        </p:txBody>
      </p:sp>
      <p:sp>
        <p:nvSpPr>
          <p:cNvPr id="25607" name="Text Box 7"/>
          <p:cNvSpPr txBox="1">
            <a:spLocks noChangeArrowheads="1"/>
          </p:cNvSpPr>
          <p:nvPr/>
        </p:nvSpPr>
        <p:spPr bwMode="auto">
          <a:xfrm>
            <a:off x="3810000" y="6477000"/>
            <a:ext cx="3587262" cy="165100"/>
          </a:xfrm>
          <a:prstGeom prst="rect">
            <a:avLst/>
          </a:prstGeom>
          <a:noFill/>
          <a:ln w="9525">
            <a:noFill/>
            <a:miter lim="800000"/>
            <a:headEnd/>
            <a:tailEnd/>
          </a:ln>
        </p:spPr>
        <p:txBody>
          <a:bodyPr>
            <a:spAutoFit/>
          </a:bodyPr>
          <a:lstStyle/>
          <a:p>
            <a:pPr>
              <a:lnSpc>
                <a:spcPct val="40000"/>
              </a:lnSpc>
              <a:spcBef>
                <a:spcPct val="50000"/>
              </a:spcBef>
              <a:buFontTx/>
              <a:buChar char="•"/>
            </a:pPr>
            <a:r>
              <a:rPr lang="pt-BR" sz="1200" dirty="0"/>
              <a:t>Projeção de  preço: média dos preços futuros</a:t>
            </a:r>
          </a:p>
        </p:txBody>
      </p:sp>
      <p:graphicFrame>
        <p:nvGraphicFramePr>
          <p:cNvPr id="2" name="Objeto 1"/>
          <p:cNvGraphicFramePr>
            <a:graphicFrameLocks noChangeAspect="1"/>
          </p:cNvGraphicFramePr>
          <p:nvPr>
            <p:extLst>
              <p:ext uri="{D42A27DB-BD31-4B8C-83A1-F6EECF244321}">
                <p14:modId xmlns:p14="http://schemas.microsoft.com/office/powerpoint/2010/main" val="1376580444"/>
              </p:ext>
            </p:extLst>
          </p:nvPr>
        </p:nvGraphicFramePr>
        <p:xfrm>
          <a:off x="194025" y="1043667"/>
          <a:ext cx="8755096" cy="5569180"/>
        </p:xfrm>
        <a:graphic>
          <a:graphicData uri="http://schemas.openxmlformats.org/presentationml/2006/ole">
            <mc:AlternateContent xmlns:mc="http://schemas.openxmlformats.org/markup-compatibility/2006">
              <mc:Choice xmlns:v="urn:schemas-microsoft-com:vml" Requires="v">
                <p:oleObj spid="_x0000_s184336" name="Planilha Habilitada para Macro" r:id="rId4" imgW="8610516" imgH="5962813" progId="Excel.SheetMacroEnabled.12">
                  <p:link updateAutomatic="1"/>
                </p:oleObj>
              </mc:Choice>
              <mc:Fallback>
                <p:oleObj name="Planilha Habilitada para Macro" r:id="rId4" imgW="8610516" imgH="5962813" progId="Excel.SheetMacroEnabled.12">
                  <p:link updateAutomatic="1"/>
                  <p:pic>
                    <p:nvPicPr>
                      <p:cNvPr id="0" name=""/>
                      <p:cNvPicPr>
                        <a:picLocks noChangeAspect="1" noChangeArrowheads="1"/>
                      </p:cNvPicPr>
                      <p:nvPr/>
                    </p:nvPicPr>
                    <p:blipFill>
                      <a:blip r:embed="rId5"/>
                      <a:srcRect t="13301"/>
                      <a:stretch>
                        <a:fillRect/>
                      </a:stretch>
                    </p:blipFill>
                    <p:spPr bwMode="auto">
                      <a:xfrm>
                        <a:off x="194025" y="1043667"/>
                        <a:ext cx="8755096" cy="5569180"/>
                      </a:xfrm>
                      <a:prstGeom prst="rect">
                        <a:avLst/>
                      </a:prstGeom>
                      <a:noFill/>
                      <a:extLst/>
                    </p:spPr>
                  </p:pic>
                </p:oleObj>
              </mc:Fallback>
            </mc:AlternateContent>
          </a:graphicData>
        </a:graphic>
      </p:graphicFrame>
    </p:spTree>
    <p:extLst>
      <p:ext uri="{BB962C8B-B14F-4D97-AF65-F5344CB8AC3E}">
        <p14:creationId xmlns:p14="http://schemas.microsoft.com/office/powerpoint/2010/main" val="317274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2"/>
          <p:cNvSpPr txBox="1">
            <a:spLocks noChangeArrowheads="1"/>
          </p:cNvSpPr>
          <p:nvPr/>
        </p:nvSpPr>
        <p:spPr bwMode="auto">
          <a:xfrm>
            <a:off x="304801" y="168275"/>
            <a:ext cx="8768862" cy="669925"/>
          </a:xfrm>
          <a:prstGeom prst="rect">
            <a:avLst/>
          </a:prstGeom>
          <a:noFill/>
          <a:ln w="9525">
            <a:noFill/>
            <a:miter lim="800000"/>
            <a:headEnd/>
            <a:tailEnd/>
          </a:ln>
        </p:spPr>
        <p:txBody>
          <a:bodyPr wrap="square">
            <a:spAutoFit/>
          </a:bodyPr>
          <a:lstStyle/>
          <a:p>
            <a:pPr>
              <a:lnSpc>
                <a:spcPct val="90000"/>
              </a:lnSpc>
              <a:spcBef>
                <a:spcPct val="50000"/>
              </a:spcBef>
            </a:pPr>
            <a:r>
              <a:rPr lang="en-US" sz="2100" b="1" dirty="0">
                <a:latin typeface="Arial" pitchFamily="34" charset="0"/>
                <a:cs typeface="Arial" pitchFamily="34" charset="0"/>
              </a:rPr>
              <a:t>CAFÉ ARÁBICA CEPEA ESALQ – PREÇO AO PRODUTOR – PRAÇA SP 2000 - </a:t>
            </a:r>
            <a:r>
              <a:rPr lang="en-US" sz="2100" b="1" dirty="0" smtClean="0">
                <a:latin typeface="Arial" pitchFamily="34" charset="0"/>
                <a:cs typeface="Arial" pitchFamily="34" charset="0"/>
              </a:rPr>
              <a:t>2011</a:t>
            </a:r>
            <a:endParaRPr lang="pt-BR" sz="2100" b="1" dirty="0">
              <a:latin typeface="Arial" pitchFamily="34" charset="0"/>
              <a:cs typeface="Arial" pitchFamily="34" charset="0"/>
            </a:endParaRPr>
          </a:p>
        </p:txBody>
      </p:sp>
      <p:sp>
        <p:nvSpPr>
          <p:cNvPr id="40965" name="Text Box 3"/>
          <p:cNvSpPr txBox="1">
            <a:spLocks noChangeArrowheads="1"/>
          </p:cNvSpPr>
          <p:nvPr/>
        </p:nvSpPr>
        <p:spPr bwMode="auto">
          <a:xfrm>
            <a:off x="422031" y="6334126"/>
            <a:ext cx="3094892" cy="430887"/>
          </a:xfrm>
          <a:prstGeom prst="rect">
            <a:avLst/>
          </a:prstGeom>
          <a:noFill/>
          <a:ln w="9525">
            <a:noFill/>
            <a:miter lim="800000"/>
            <a:headEnd/>
            <a:tailEnd/>
          </a:ln>
        </p:spPr>
        <p:txBody>
          <a:bodyPr>
            <a:spAutoFit/>
          </a:bodyPr>
          <a:lstStyle/>
          <a:p>
            <a:pPr>
              <a:spcBef>
                <a:spcPts val="0"/>
              </a:spcBef>
            </a:pPr>
            <a:r>
              <a:rPr lang="pt-BR" sz="1100" b="1" dirty="0">
                <a:latin typeface="Arial" pitchFamily="34" charset="0"/>
                <a:cs typeface="Arial" pitchFamily="34" charset="0"/>
              </a:rPr>
              <a:t>FONTE:</a:t>
            </a:r>
            <a:r>
              <a:rPr lang="en-US" sz="1100" b="1" dirty="0">
                <a:latin typeface="Arial" pitchFamily="34" charset="0"/>
                <a:cs typeface="Arial" pitchFamily="34" charset="0"/>
              </a:rPr>
              <a:t> CEPEA ESALQ         </a:t>
            </a:r>
            <a:endParaRPr lang="en-US" sz="1100" b="1" dirty="0" smtClean="0">
              <a:latin typeface="Arial" pitchFamily="34" charset="0"/>
              <a:cs typeface="Arial" pitchFamily="34" charset="0"/>
            </a:endParaRPr>
          </a:p>
          <a:p>
            <a:pPr>
              <a:spcBef>
                <a:spcPts val="0"/>
              </a:spcBef>
            </a:pPr>
            <a:r>
              <a:rPr lang="pt-BR" sz="1100" b="1" dirty="0" smtClean="0">
                <a:latin typeface="Arial" pitchFamily="34" charset="0"/>
                <a:cs typeface="Arial" pitchFamily="34" charset="0"/>
              </a:rPr>
              <a:t>ELABORAÇÃO </a:t>
            </a:r>
            <a:r>
              <a:rPr lang="pt-BR" sz="1100" b="1" dirty="0">
                <a:latin typeface="Arial" pitchFamily="34" charset="0"/>
                <a:cs typeface="Arial" pitchFamily="34" charset="0"/>
              </a:rPr>
              <a:t>E PROJEÇÃO: BRADESCO</a:t>
            </a:r>
          </a:p>
        </p:txBody>
      </p:sp>
      <p:sp>
        <p:nvSpPr>
          <p:cNvPr id="40966" name="Rectangle 4"/>
          <p:cNvSpPr>
            <a:spLocks noChangeArrowheads="1"/>
          </p:cNvSpPr>
          <p:nvPr/>
        </p:nvSpPr>
        <p:spPr bwMode="auto">
          <a:xfrm>
            <a:off x="137757" y="1011238"/>
            <a:ext cx="2130648" cy="286232"/>
          </a:xfrm>
          <a:prstGeom prst="rect">
            <a:avLst/>
          </a:prstGeom>
          <a:noFill/>
          <a:ln w="9525">
            <a:noFill/>
            <a:miter lim="800000"/>
            <a:headEnd/>
            <a:tailEnd/>
          </a:ln>
        </p:spPr>
        <p:txBody>
          <a:bodyPr wrap="none">
            <a:spAutoFit/>
          </a:bodyPr>
          <a:lstStyle/>
          <a:p>
            <a:pPr algn="ctr">
              <a:lnSpc>
                <a:spcPct val="90000"/>
              </a:lnSpc>
            </a:pPr>
            <a:r>
              <a:rPr lang="pt-BR" sz="1400"/>
              <a:t>EM R$ POR </a:t>
            </a:r>
            <a:r>
              <a:rPr lang="en-US" sz="1400"/>
              <a:t>SACA DE 60</a:t>
            </a:r>
            <a:r>
              <a:rPr lang="pt-BR" sz="1400"/>
              <a:t> KG</a:t>
            </a:r>
          </a:p>
        </p:txBody>
      </p:sp>
      <p:graphicFrame>
        <p:nvGraphicFramePr>
          <p:cNvPr id="3" name="Objeto 2"/>
          <p:cNvGraphicFramePr>
            <a:graphicFrameLocks noChangeAspect="1"/>
          </p:cNvGraphicFramePr>
          <p:nvPr>
            <p:extLst>
              <p:ext uri="{D42A27DB-BD31-4B8C-83A1-F6EECF244321}">
                <p14:modId xmlns:p14="http://schemas.microsoft.com/office/powerpoint/2010/main" val="2467711852"/>
              </p:ext>
            </p:extLst>
          </p:nvPr>
        </p:nvGraphicFramePr>
        <p:xfrm>
          <a:off x="407988" y="561975"/>
          <a:ext cx="8610600" cy="5153025"/>
        </p:xfrm>
        <a:graphic>
          <a:graphicData uri="http://schemas.openxmlformats.org/presentationml/2006/ole">
            <mc:AlternateContent xmlns:mc="http://schemas.openxmlformats.org/markup-compatibility/2006">
              <mc:Choice xmlns:v="urn:schemas-microsoft-com:vml" Requires="v">
                <p:oleObj spid="_x0000_s185360" name="Planilha Habilitada para Macro" r:id="rId4" imgW="8610574" imgH="5962563" progId="Excel.SheetMacroEnabled.12">
                  <p:link updateAutomatic="1"/>
                </p:oleObj>
              </mc:Choice>
              <mc:Fallback>
                <p:oleObj name="Planilha Habilitada para Macro" r:id="rId4" imgW="8610574" imgH="5962563" progId="Excel.SheetMacroEnabled.12">
                  <p:link updateAutomatic="1"/>
                  <p:pic>
                    <p:nvPicPr>
                      <p:cNvPr id="0" name=""/>
                      <p:cNvPicPr/>
                      <p:nvPr/>
                    </p:nvPicPr>
                    <p:blipFill>
                      <a:blip r:embed="rId5"/>
                      <a:srcRect t="13561"/>
                      <a:stretch>
                        <a:fillRect/>
                      </a:stretch>
                    </p:blipFill>
                    <p:spPr>
                      <a:xfrm>
                        <a:off x="407988" y="561975"/>
                        <a:ext cx="8610600" cy="5153025"/>
                      </a:xfrm>
                      <a:prstGeom prst="rect">
                        <a:avLst/>
                      </a:prstGeom>
                    </p:spPr>
                  </p:pic>
                </p:oleObj>
              </mc:Fallback>
            </mc:AlternateContent>
          </a:graphicData>
        </a:graphic>
      </p:graphicFrame>
    </p:spTree>
    <p:extLst>
      <p:ext uri="{BB962C8B-B14F-4D97-AF65-F5344CB8AC3E}">
        <p14:creationId xmlns:p14="http://schemas.microsoft.com/office/powerpoint/2010/main" val="2399365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2"/>
          <p:cNvSpPr txBox="1">
            <a:spLocks noChangeArrowheads="1"/>
          </p:cNvSpPr>
          <p:nvPr/>
        </p:nvSpPr>
        <p:spPr bwMode="auto">
          <a:xfrm>
            <a:off x="381000" y="457200"/>
            <a:ext cx="8721969" cy="381000"/>
          </a:xfrm>
          <a:prstGeom prst="rect">
            <a:avLst/>
          </a:prstGeom>
          <a:noFill/>
          <a:ln w="9525">
            <a:noFill/>
            <a:miter lim="800000"/>
            <a:headEnd/>
            <a:tailEnd/>
          </a:ln>
        </p:spPr>
        <p:txBody>
          <a:bodyPr wrap="square">
            <a:spAutoFit/>
          </a:bodyPr>
          <a:lstStyle/>
          <a:p>
            <a:pPr>
              <a:lnSpc>
                <a:spcPct val="90000"/>
              </a:lnSpc>
              <a:spcBef>
                <a:spcPct val="50000"/>
              </a:spcBef>
            </a:pPr>
            <a:r>
              <a:rPr lang="en-US" sz="2100" b="1" dirty="0">
                <a:latin typeface="Arial" pitchFamily="34" charset="0"/>
                <a:cs typeface="Arial" pitchFamily="34" charset="0"/>
              </a:rPr>
              <a:t>CONSUMO NACIONAL DE CAFÉ 1991 – </a:t>
            </a:r>
            <a:r>
              <a:rPr lang="en-US" sz="2100" b="1" dirty="0" smtClean="0">
                <a:latin typeface="Arial" pitchFamily="34" charset="0"/>
                <a:cs typeface="Arial" pitchFamily="34" charset="0"/>
              </a:rPr>
              <a:t>2011*</a:t>
            </a:r>
            <a:endParaRPr lang="pt-BR" sz="2100" b="1" dirty="0">
              <a:latin typeface="Arial" pitchFamily="34" charset="0"/>
              <a:cs typeface="Arial" pitchFamily="34" charset="0"/>
            </a:endParaRPr>
          </a:p>
        </p:txBody>
      </p:sp>
      <p:sp>
        <p:nvSpPr>
          <p:cNvPr id="37893" name="Text Box 3"/>
          <p:cNvSpPr txBox="1">
            <a:spLocks noChangeArrowheads="1"/>
          </p:cNvSpPr>
          <p:nvPr/>
        </p:nvSpPr>
        <p:spPr bwMode="auto">
          <a:xfrm>
            <a:off x="808892" y="6359526"/>
            <a:ext cx="2391508" cy="397032"/>
          </a:xfrm>
          <a:prstGeom prst="rect">
            <a:avLst/>
          </a:prstGeom>
          <a:noFill/>
          <a:ln w="9525">
            <a:noFill/>
            <a:miter lim="800000"/>
            <a:headEnd/>
            <a:tailEnd/>
          </a:ln>
        </p:spPr>
        <p:txBody>
          <a:bodyPr>
            <a:spAutoFit/>
          </a:bodyPr>
          <a:lstStyle/>
          <a:p>
            <a:pPr>
              <a:lnSpc>
                <a:spcPct val="90000"/>
              </a:lnSpc>
              <a:spcBef>
                <a:spcPct val="50000"/>
              </a:spcBef>
            </a:pPr>
            <a:r>
              <a:rPr lang="pt-BR" sz="1100" b="1" dirty="0" smtClean="0">
                <a:latin typeface="Arial" pitchFamily="34" charset="0"/>
                <a:cs typeface="Arial" pitchFamily="34" charset="0"/>
              </a:rPr>
              <a:t>FONTE E (*) PROJEÇÃO:</a:t>
            </a:r>
            <a:r>
              <a:rPr lang="en-US" sz="1100" b="1" dirty="0" smtClean="0">
                <a:latin typeface="Arial" pitchFamily="34" charset="0"/>
                <a:cs typeface="Arial" pitchFamily="34" charset="0"/>
              </a:rPr>
              <a:t> </a:t>
            </a:r>
            <a:r>
              <a:rPr lang="en-US" sz="1100" b="1" dirty="0">
                <a:latin typeface="Arial" pitchFamily="34" charset="0"/>
                <a:cs typeface="Arial" pitchFamily="34" charset="0"/>
              </a:rPr>
              <a:t>ABIC</a:t>
            </a:r>
            <a:r>
              <a:rPr lang="pt-BR" sz="1100" b="1" dirty="0">
                <a:latin typeface="Arial" pitchFamily="34" charset="0"/>
                <a:cs typeface="Arial" pitchFamily="34" charset="0"/>
              </a:rPr>
              <a:t/>
            </a:r>
            <a:br>
              <a:rPr lang="pt-BR" sz="1100" b="1" dirty="0">
                <a:latin typeface="Arial" pitchFamily="34" charset="0"/>
                <a:cs typeface="Arial" pitchFamily="34" charset="0"/>
              </a:rPr>
            </a:br>
            <a:r>
              <a:rPr lang="pt-BR" sz="1100" b="1" dirty="0">
                <a:latin typeface="Arial" pitchFamily="34" charset="0"/>
                <a:cs typeface="Arial" pitchFamily="34" charset="0"/>
              </a:rPr>
              <a:t>ELABORAÇÃO: BRADESCO</a:t>
            </a:r>
          </a:p>
        </p:txBody>
      </p:sp>
      <p:graphicFrame>
        <p:nvGraphicFramePr>
          <p:cNvPr id="37891" name="Object 3"/>
          <p:cNvGraphicFramePr>
            <a:graphicFrameLocks noChangeAspect="1"/>
          </p:cNvGraphicFramePr>
          <p:nvPr>
            <p:extLst>
              <p:ext uri="{D42A27DB-BD31-4B8C-83A1-F6EECF244321}">
                <p14:modId xmlns:p14="http://schemas.microsoft.com/office/powerpoint/2010/main" val="3349638037"/>
              </p:ext>
            </p:extLst>
          </p:nvPr>
        </p:nvGraphicFramePr>
        <p:xfrm>
          <a:off x="281354" y="725488"/>
          <a:ext cx="8581292" cy="5675312"/>
        </p:xfrm>
        <a:graphic>
          <a:graphicData uri="http://schemas.openxmlformats.org/presentationml/2006/ole">
            <mc:AlternateContent xmlns:mc="http://schemas.openxmlformats.org/markup-compatibility/2006">
              <mc:Choice xmlns:v="urn:schemas-microsoft-com:vml" Requires="v">
                <p:oleObj spid="_x0000_s187408" name="Planilha" r:id="rId4" imgW="8572500" imgH="5953049" progId="Excel.Sheet.8">
                  <p:link updateAutomatic="1"/>
                </p:oleObj>
              </mc:Choice>
              <mc:Fallback>
                <p:oleObj name="Planilha" r:id="rId4" imgW="8572500" imgH="5953049"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12094"/>
                      <a:stretch>
                        <a:fillRect/>
                      </a:stretch>
                    </p:blipFill>
                    <p:spPr bwMode="auto">
                      <a:xfrm>
                        <a:off x="281354" y="725488"/>
                        <a:ext cx="8581292" cy="567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1056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62484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latin typeface="Arial" charset="0"/>
              </a:rPr>
              <a:t>FONTE: BACEN</a:t>
            </a:r>
          </a:p>
          <a:p>
            <a:r>
              <a:rPr lang="pt-BR" sz="1000" b="1">
                <a:latin typeface="Arial" charset="0"/>
              </a:rPr>
              <a:t>ELABORAÇÃO: BRADESCO</a:t>
            </a:r>
          </a:p>
        </p:txBody>
      </p:sp>
      <p:sp>
        <p:nvSpPr>
          <p:cNvPr id="29699" name="Text Box 3"/>
          <p:cNvSpPr txBox="1">
            <a:spLocks noChangeArrowheads="1"/>
          </p:cNvSpPr>
          <p:nvPr/>
        </p:nvSpPr>
        <p:spPr bwMode="auto">
          <a:xfrm>
            <a:off x="152400" y="39469"/>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pt-BR" sz="2000" b="1" dirty="0">
                <a:latin typeface="Arial" charset="0"/>
              </a:rPr>
              <a:t>MÉDIA DIÁRIA DAS CONCESSÕES DE CRÉDITO (PESSOA FÍSICA E JURÍDICA) - R$ MILHÕES - DESSAZONALIZADOS E </a:t>
            </a:r>
            <a:r>
              <a:rPr lang="pt-BR" sz="2000" b="1" dirty="0" smtClean="0">
                <a:latin typeface="Arial" charset="0"/>
              </a:rPr>
              <a:t>DEFLACIONADOS </a:t>
            </a:r>
            <a:endParaRPr lang="pt-BR" sz="2000" b="1" dirty="0">
              <a:latin typeface="Arial" charset="0"/>
            </a:endParaRPr>
          </a:p>
        </p:txBody>
      </p:sp>
      <p:sp>
        <p:nvSpPr>
          <p:cNvPr id="29700" name="Text Box 4"/>
          <p:cNvSpPr txBox="1">
            <a:spLocks noChangeArrowheads="1"/>
          </p:cNvSpPr>
          <p:nvPr/>
        </p:nvSpPr>
        <p:spPr bwMode="auto">
          <a:xfrm>
            <a:off x="839788" y="7031038"/>
            <a:ext cx="82994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a:lnSpc>
                <a:spcPct val="90000"/>
              </a:lnSpc>
              <a:spcBef>
                <a:spcPct val="50000"/>
              </a:spcBef>
            </a:pPr>
            <a:r>
              <a:rPr lang="pt-BR" sz="1400" b="1">
                <a:latin typeface="Tahoma" pitchFamily="34" charset="0"/>
              </a:rPr>
              <a:t>Area Economica\Crédito\dados - Crédito - RL PJ PF RD - cresc 12m e partic.XLS</a:t>
            </a:r>
          </a:p>
        </p:txBody>
      </p:sp>
      <p:graphicFrame>
        <p:nvGraphicFramePr>
          <p:cNvPr id="29701" name="Object 2"/>
          <p:cNvGraphicFramePr>
            <a:graphicFrameLocks noChangeAspect="1"/>
          </p:cNvGraphicFramePr>
          <p:nvPr>
            <p:extLst>
              <p:ext uri="{D42A27DB-BD31-4B8C-83A1-F6EECF244321}">
                <p14:modId xmlns:p14="http://schemas.microsoft.com/office/powerpoint/2010/main" val="3327915492"/>
              </p:ext>
            </p:extLst>
          </p:nvPr>
        </p:nvGraphicFramePr>
        <p:xfrm>
          <a:off x="66675" y="1012825"/>
          <a:ext cx="9096375" cy="5168900"/>
        </p:xfrm>
        <a:graphic>
          <a:graphicData uri="http://schemas.openxmlformats.org/presentationml/2006/ole">
            <mc:AlternateContent xmlns:mc="http://schemas.openxmlformats.org/markup-compatibility/2006">
              <mc:Choice xmlns:v="urn:schemas-microsoft-com:vml" Requires="v">
                <p:oleObj spid="_x0000_s29921" name="Planilha" r:id="rId3" imgW="9239130" imgH="5753010" progId="Excel.Sheet.8">
                  <p:link updateAutomatic="1"/>
                </p:oleObj>
              </mc:Choice>
              <mc:Fallback>
                <p:oleObj name="Planilha" r:id="rId3" imgW="9239130" imgH="5753010" progId="Excel.Sheet.8">
                  <p:link updateAutomatic="1"/>
                  <p:pic>
                    <p:nvPicPr>
                      <p:cNvPr id="0" name="Object 2"/>
                      <p:cNvPicPr>
                        <a:picLocks noChangeAspect="1" noChangeArrowheads="1"/>
                      </p:cNvPicPr>
                      <p:nvPr/>
                    </p:nvPicPr>
                    <p:blipFill>
                      <a:blip r:embed="rId4"/>
                      <a:srcRect t="19601"/>
                      <a:stretch>
                        <a:fillRect/>
                      </a:stretch>
                    </p:blipFill>
                    <p:spPr bwMode="auto">
                      <a:xfrm>
                        <a:off x="66675" y="1012825"/>
                        <a:ext cx="909637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3"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B8159B3F-72F7-45CA-BC30-F503C908C5B6}" type="slidenum">
              <a:rPr lang="pt-BR" sz="1000">
                <a:latin typeface="Arial" charset="0"/>
              </a:rPr>
              <a:pPr eaLnBrk="1" hangingPunct="1"/>
              <a:t>29</a:t>
            </a:fld>
            <a:endParaRPr lang="pt-BR" sz="1000">
              <a:latin typeface="Arial"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649372981"/>
              </p:ext>
            </p:extLst>
          </p:nvPr>
        </p:nvGraphicFramePr>
        <p:xfrm>
          <a:off x="609600" y="914400"/>
          <a:ext cx="4878601" cy="1524000"/>
        </p:xfrm>
        <a:graphic>
          <a:graphicData uri="http://schemas.openxmlformats.org/presentationml/2006/ole">
            <mc:AlternateContent xmlns:mc="http://schemas.openxmlformats.org/markup-compatibility/2006">
              <mc:Choice xmlns:v="urn:schemas-microsoft-com:vml" Requires="v">
                <p:oleObj spid="_x0000_s29922" name="Planilha" r:id="rId5" imgW="4429190" imgH="1704900" progId="Excel.Sheet.8">
                  <p:link updateAutomatic="1"/>
                </p:oleObj>
              </mc:Choice>
              <mc:Fallback>
                <p:oleObj name="Planilha" r:id="rId5" imgW="4429190" imgH="1704900" progId="Excel.Sheet.8">
                  <p:link updateAutomatic="1"/>
                  <p:pic>
                    <p:nvPicPr>
                      <p:cNvPr id="0" name="Obje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4878601" cy="1524000"/>
                      </a:xfrm>
                      <a:prstGeom prst="rect">
                        <a:avLst/>
                      </a:prstGeom>
                      <a:noFill/>
                      <a:ln>
                        <a:noFill/>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76896" y="163513"/>
            <a:ext cx="88392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pPr>
            <a:r>
              <a:rPr lang="pt-BR" sz="2100" b="1" dirty="0">
                <a:latin typeface="Arial" charset="0"/>
                <a:cs typeface="Arial" charset="0"/>
              </a:rPr>
              <a:t>TAXA DE CRESCIMENTO DO PIB DO MUNDO (SOMA DOS </a:t>
            </a:r>
            <a:r>
              <a:rPr lang="pt-BR" sz="2100" b="1" dirty="0" err="1">
                <a:latin typeface="Arial" charset="0"/>
                <a:cs typeface="Arial" charset="0"/>
              </a:rPr>
              <a:t>PIBs</a:t>
            </a:r>
            <a:r>
              <a:rPr lang="pt-BR" sz="2100" b="1" dirty="0">
                <a:latin typeface="Arial" charset="0"/>
                <a:cs typeface="Arial" charset="0"/>
              </a:rPr>
              <a:t> OBTIDA PELA PARIDADE DO PODER DE COMPRA) 1980 - </a:t>
            </a:r>
            <a:r>
              <a:rPr lang="pt-BR" sz="2100" b="1" dirty="0" smtClean="0">
                <a:latin typeface="Arial" charset="0"/>
                <a:cs typeface="Arial" charset="0"/>
              </a:rPr>
              <a:t>2012</a:t>
            </a:r>
            <a:endParaRPr lang="pt-BR" sz="2100" b="1" dirty="0">
              <a:latin typeface="Arial" charset="0"/>
              <a:cs typeface="Arial" charset="0"/>
            </a:endParaRPr>
          </a:p>
        </p:txBody>
      </p:sp>
      <p:sp>
        <p:nvSpPr>
          <p:cNvPr id="6147" name="Text Box 3"/>
          <p:cNvSpPr txBox="1">
            <a:spLocks noChangeArrowheads="1"/>
          </p:cNvSpPr>
          <p:nvPr/>
        </p:nvSpPr>
        <p:spPr bwMode="auto">
          <a:xfrm>
            <a:off x="457200" y="6337300"/>
            <a:ext cx="358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latin typeface="Arial" charset="0"/>
                <a:cs typeface="Arial" charset="0"/>
              </a:rPr>
              <a:t>FONTE: FMI/WEO</a:t>
            </a:r>
          </a:p>
          <a:p>
            <a:pPr eaLnBrk="1" hangingPunct="1"/>
            <a:r>
              <a:rPr lang="pt-BR" sz="1000" b="1">
                <a:latin typeface="Arial" charset="0"/>
                <a:cs typeface="Arial" charset="0"/>
              </a:rPr>
              <a:t>ELABORAÇÃO: BRADESCO</a:t>
            </a:r>
          </a:p>
        </p:txBody>
      </p:sp>
      <p:sp>
        <p:nvSpPr>
          <p:cNvPr id="9"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3</a:t>
            </a:fld>
            <a:endParaRPr lang="pt-BR" sz="1000" b="1" dirty="0" smtClean="0">
              <a:latin typeface="Arial" pitchFamily="34" charset="0"/>
              <a:cs typeface="Arial"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849955922"/>
              </p:ext>
            </p:extLst>
          </p:nvPr>
        </p:nvGraphicFramePr>
        <p:xfrm>
          <a:off x="-47625" y="711200"/>
          <a:ext cx="9301163" cy="5672138"/>
        </p:xfrm>
        <a:graphic>
          <a:graphicData uri="http://schemas.openxmlformats.org/presentationml/2006/ole">
            <mc:AlternateContent xmlns:mc="http://schemas.openxmlformats.org/markup-compatibility/2006">
              <mc:Choice xmlns:v="urn:schemas-microsoft-com:vml" Requires="v">
                <p:oleObj spid="_x0000_s6259" name="Planilha" r:id="rId3" imgW="8610570" imgH="5962740" progId="Excel.Sheet.12">
                  <p:link updateAutomatic="1"/>
                </p:oleObj>
              </mc:Choice>
              <mc:Fallback>
                <p:oleObj name="Planilha" r:id="rId3" imgW="8610570" imgH="5962740" progId="Excel.Sheet.12">
                  <p:link updateAutomatic="1"/>
                  <p:pic>
                    <p:nvPicPr>
                      <p:cNvPr id="0" name=""/>
                      <p:cNvPicPr/>
                      <p:nvPr/>
                    </p:nvPicPr>
                    <p:blipFill>
                      <a:blip r:embed="rId4"/>
                      <a:srcRect t="11924"/>
                      <a:stretch>
                        <a:fillRect/>
                      </a:stretch>
                    </p:blipFill>
                    <p:spPr>
                      <a:xfrm>
                        <a:off x="-47625" y="711200"/>
                        <a:ext cx="9301163" cy="5672138"/>
                      </a:xfrm>
                      <a:prstGeom prst="rect">
                        <a:avLst/>
                      </a:prstGeom>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381000" y="115888"/>
            <a:ext cx="8763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lnSpc>
                <a:spcPct val="90000"/>
              </a:lnSpc>
            </a:pPr>
            <a:r>
              <a:rPr lang="pt-BR" sz="2100" b="1" dirty="0">
                <a:latin typeface="Arial" charset="0"/>
              </a:rPr>
              <a:t>VOLUME DE VENDAS NO COMÉRCIO VAREJISTA - VARIAÇÃO PERCENTUAL ANUAL 2001 - </a:t>
            </a:r>
            <a:r>
              <a:rPr lang="pt-BR" sz="2100" b="1" dirty="0" smtClean="0">
                <a:latin typeface="Arial" charset="0"/>
              </a:rPr>
              <a:t>2012</a:t>
            </a:r>
            <a:endParaRPr lang="pt-BR" sz="2100" b="1" dirty="0">
              <a:latin typeface="Arial" charset="0"/>
            </a:endParaRPr>
          </a:p>
        </p:txBody>
      </p:sp>
      <p:sp>
        <p:nvSpPr>
          <p:cNvPr id="31748" name="Text Box 4"/>
          <p:cNvSpPr txBox="1">
            <a:spLocks noChangeArrowheads="1"/>
          </p:cNvSpPr>
          <p:nvPr/>
        </p:nvSpPr>
        <p:spPr bwMode="auto">
          <a:xfrm>
            <a:off x="422275" y="6286500"/>
            <a:ext cx="3446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r>
              <a:rPr lang="pt-BR" sz="1000" b="1">
                <a:latin typeface="Arial" charset="0"/>
              </a:rPr>
              <a:t>FONTE: IBGE</a:t>
            </a:r>
          </a:p>
          <a:p>
            <a:pPr defTabSz="914400"/>
            <a:r>
              <a:rPr lang="pt-BR" sz="1000" b="1">
                <a:latin typeface="Arial" charset="0"/>
              </a:rPr>
              <a:t>ELABORAÇÃO E PROJEÇÃO: BRADESCO</a:t>
            </a:r>
          </a:p>
        </p:txBody>
      </p:sp>
      <p:sp>
        <p:nvSpPr>
          <p:cNvPr id="31749"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C271B7DC-A8FE-4698-8EC0-6FC9EB953776}" type="slidenum">
              <a:rPr lang="pt-BR" sz="1000">
                <a:latin typeface="Arial" charset="0"/>
              </a:rPr>
              <a:pPr eaLnBrk="1" hangingPunct="1"/>
              <a:t>30</a:t>
            </a:fld>
            <a:endParaRPr lang="pt-BR" sz="1000">
              <a:latin typeface="Arial"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511382788"/>
              </p:ext>
            </p:extLst>
          </p:nvPr>
        </p:nvGraphicFramePr>
        <p:xfrm>
          <a:off x="-73025" y="901700"/>
          <a:ext cx="9267825" cy="5235575"/>
        </p:xfrm>
        <a:graphic>
          <a:graphicData uri="http://schemas.openxmlformats.org/presentationml/2006/ole">
            <mc:AlternateContent xmlns:mc="http://schemas.openxmlformats.org/markup-compatibility/2006">
              <mc:Choice xmlns:v="urn:schemas-microsoft-com:vml" Requires="v">
                <p:oleObj spid="_x0000_s31861" name="Planilha" r:id="rId4" imgW="9744030" imgH="6105615" progId="Excel.Sheet.12">
                  <p:link updateAutomatic="1"/>
                </p:oleObj>
              </mc:Choice>
              <mc:Fallback>
                <p:oleObj name="Planilha" r:id="rId4" imgW="9744030" imgH="6105615" progId="Excel.Sheet.12">
                  <p:link updateAutomatic="1"/>
                  <p:pic>
                    <p:nvPicPr>
                      <p:cNvPr id="0" name=""/>
                      <p:cNvPicPr/>
                      <p:nvPr/>
                    </p:nvPicPr>
                    <p:blipFill>
                      <a:blip r:embed="rId5"/>
                      <a:srcRect t="9842"/>
                      <a:stretch>
                        <a:fillRect/>
                      </a:stretch>
                    </p:blipFill>
                    <p:spPr>
                      <a:xfrm>
                        <a:off x="-73025" y="901700"/>
                        <a:ext cx="9267825" cy="5235575"/>
                      </a:xfrm>
                      <a:prstGeom prst="rect">
                        <a:avLst/>
                      </a:prstGeom>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2"/>
          <p:cNvSpPr txBox="1">
            <a:spLocks noChangeArrowheads="1"/>
          </p:cNvSpPr>
          <p:nvPr/>
        </p:nvSpPr>
        <p:spPr bwMode="auto">
          <a:xfrm>
            <a:off x="422275" y="6305550"/>
            <a:ext cx="2813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solidFill>
                  <a:srgbClr val="000000"/>
                </a:solidFill>
                <a:latin typeface="Arial" charset="0"/>
                <a:cs typeface="Arial" charset="0"/>
              </a:rPr>
              <a:t>FONTE: IBGE</a:t>
            </a:r>
          </a:p>
          <a:p>
            <a:pPr eaLnBrk="1" hangingPunct="1"/>
            <a:r>
              <a:rPr lang="pt-BR" sz="1000" b="1">
                <a:solidFill>
                  <a:srgbClr val="000000"/>
                </a:solidFill>
                <a:latin typeface="Arial" charset="0"/>
                <a:cs typeface="Arial" charset="0"/>
              </a:rPr>
              <a:t>ELABORAÇÃO: BRADESCO</a:t>
            </a:r>
          </a:p>
        </p:txBody>
      </p:sp>
      <p:sp>
        <p:nvSpPr>
          <p:cNvPr id="32772" name="Text Box 4"/>
          <p:cNvSpPr txBox="1">
            <a:spLocks noChangeArrowheads="1"/>
          </p:cNvSpPr>
          <p:nvPr/>
        </p:nvSpPr>
        <p:spPr bwMode="auto">
          <a:xfrm>
            <a:off x="422275" y="152400"/>
            <a:ext cx="8721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dirty="0">
                <a:solidFill>
                  <a:srgbClr val="000000"/>
                </a:solidFill>
                <a:latin typeface="Arial" charset="0"/>
                <a:cs typeface="Arial" charset="0"/>
              </a:rPr>
              <a:t>PRODUÇÃO INDUSTRIAL: TAXA DE VARIAÇÃO ANUAL </a:t>
            </a:r>
          </a:p>
          <a:p>
            <a:pPr eaLnBrk="1" hangingPunct="1">
              <a:lnSpc>
                <a:spcPct val="85000"/>
              </a:lnSpc>
            </a:pPr>
            <a:r>
              <a:rPr lang="pt-BR" sz="2100" b="1" dirty="0">
                <a:solidFill>
                  <a:srgbClr val="000000"/>
                </a:solidFill>
                <a:latin typeface="Arial" charset="0"/>
                <a:cs typeface="Arial" charset="0"/>
              </a:rPr>
              <a:t>2001 - </a:t>
            </a:r>
            <a:r>
              <a:rPr lang="pt-BR" sz="2100" b="1" dirty="0" smtClean="0">
                <a:solidFill>
                  <a:srgbClr val="000000"/>
                </a:solidFill>
                <a:latin typeface="Arial" charset="0"/>
                <a:cs typeface="Arial" charset="0"/>
              </a:rPr>
              <a:t>2012</a:t>
            </a:r>
            <a:endParaRPr lang="pt-BR" sz="2100" b="1" dirty="0">
              <a:solidFill>
                <a:srgbClr val="000000"/>
              </a:solidFill>
              <a:latin typeface="Arial" charset="0"/>
              <a:cs typeface="Arial" charset="0"/>
            </a:endParaRPr>
          </a:p>
        </p:txBody>
      </p:sp>
      <p:sp>
        <p:nvSpPr>
          <p:cNvPr id="32773" name="Text Box 5"/>
          <p:cNvSpPr txBox="1">
            <a:spLocks noChangeArrowheads="1"/>
          </p:cNvSpPr>
          <p:nvPr/>
        </p:nvSpPr>
        <p:spPr bwMode="auto">
          <a:xfrm>
            <a:off x="112713" y="808038"/>
            <a:ext cx="119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spcBef>
                <a:spcPct val="50000"/>
              </a:spcBef>
            </a:pPr>
            <a:r>
              <a:rPr lang="pt-BR" sz="1200" b="1">
                <a:solidFill>
                  <a:srgbClr val="000000"/>
                </a:solidFill>
                <a:latin typeface="Arial" charset="0"/>
                <a:cs typeface="Arial" charset="0"/>
              </a:rPr>
              <a:t>EM %</a:t>
            </a:r>
          </a:p>
        </p:txBody>
      </p:sp>
      <p:graphicFrame>
        <p:nvGraphicFramePr>
          <p:cNvPr id="2" name="Objeto 1"/>
          <p:cNvGraphicFramePr>
            <a:graphicFrameLocks noChangeAspect="1"/>
          </p:cNvGraphicFramePr>
          <p:nvPr>
            <p:extLst>
              <p:ext uri="{D42A27DB-BD31-4B8C-83A1-F6EECF244321}">
                <p14:modId xmlns:p14="http://schemas.microsoft.com/office/powerpoint/2010/main" val="1195148421"/>
              </p:ext>
            </p:extLst>
          </p:nvPr>
        </p:nvGraphicFramePr>
        <p:xfrm>
          <a:off x="-49213" y="731838"/>
          <a:ext cx="9253538" cy="5226050"/>
        </p:xfrm>
        <a:graphic>
          <a:graphicData uri="http://schemas.openxmlformats.org/presentationml/2006/ole">
            <mc:AlternateContent xmlns:mc="http://schemas.openxmlformats.org/markup-compatibility/2006">
              <mc:Choice xmlns:v="urn:schemas-microsoft-com:vml" Requires="v">
                <p:oleObj spid="_x0000_s32883" name="Planilha" r:id="rId3" imgW="9744030" imgH="6105615" progId="Excel.Sheet.12">
                  <p:link updateAutomatic="1"/>
                </p:oleObj>
              </mc:Choice>
              <mc:Fallback>
                <p:oleObj name="Planilha" r:id="rId3" imgW="9744030" imgH="6105615" progId="Excel.Sheet.12">
                  <p:link updateAutomatic="1"/>
                  <p:pic>
                    <p:nvPicPr>
                      <p:cNvPr id="0" name=""/>
                      <p:cNvPicPr/>
                      <p:nvPr/>
                    </p:nvPicPr>
                    <p:blipFill>
                      <a:blip r:embed="rId4"/>
                      <a:srcRect t="9842"/>
                      <a:stretch>
                        <a:fillRect/>
                      </a:stretch>
                    </p:blipFill>
                    <p:spPr>
                      <a:xfrm>
                        <a:off x="-49213" y="731838"/>
                        <a:ext cx="9253538" cy="5226050"/>
                      </a:xfrm>
                      <a:prstGeom prst="rect">
                        <a:avLst/>
                      </a:prstGeom>
                    </p:spPr>
                  </p:pic>
                </p:oleObj>
              </mc:Fallback>
            </mc:AlternateContent>
          </a:graphicData>
        </a:graphic>
      </p:graphicFrame>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31</a:t>
            </a:fld>
            <a:endParaRPr lang="pt-BR" sz="1000" b="1" dirty="0" smtClean="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315200" y="1676400"/>
            <a:ext cx="1600200" cy="4038600"/>
          </a:xfrm>
          <a:prstGeom prst="rect">
            <a:avLst/>
          </a:prstGeom>
          <a:gradFill flip="none" rotWithShape="1">
            <a:gsLst>
              <a:gs pos="50000">
                <a:schemeClr val="bg1"/>
              </a:gs>
              <a:gs pos="0">
                <a:srgbClr val="FFFF00"/>
              </a:gs>
              <a:gs pos="100000">
                <a:srgbClr val="FFFF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pt-BR">
              <a:solidFill>
                <a:srgbClr val="FFFFFF"/>
              </a:solidFill>
            </a:endParaRPr>
          </a:p>
        </p:txBody>
      </p:sp>
      <p:sp>
        <p:nvSpPr>
          <p:cNvPr id="34819" name="Text Box 3"/>
          <p:cNvSpPr txBox="1">
            <a:spLocks noChangeArrowheads="1"/>
          </p:cNvSpPr>
          <p:nvPr/>
        </p:nvSpPr>
        <p:spPr bwMode="auto">
          <a:xfrm>
            <a:off x="561975" y="6324600"/>
            <a:ext cx="2322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solidFill>
                  <a:schemeClr val="bg1"/>
                </a:solidFill>
                <a:latin typeface="Arial" charset="0"/>
              </a:rPr>
              <a:t>FONTE: IBGE</a:t>
            </a:r>
          </a:p>
          <a:p>
            <a:r>
              <a:rPr lang="pt-BR" sz="1000" b="1">
                <a:solidFill>
                  <a:schemeClr val="bg1"/>
                </a:solidFill>
                <a:latin typeface="Arial" charset="0"/>
              </a:rPr>
              <a:t>ELABORAÇÃO: BRADESCO</a:t>
            </a:r>
          </a:p>
        </p:txBody>
      </p:sp>
      <p:sp>
        <p:nvSpPr>
          <p:cNvPr id="34820" name="Text Box 4"/>
          <p:cNvSpPr txBox="1">
            <a:spLocks noChangeArrowheads="1"/>
          </p:cNvSpPr>
          <p:nvPr/>
        </p:nvSpPr>
        <p:spPr bwMode="auto">
          <a:xfrm>
            <a:off x="739775" y="366700"/>
            <a:ext cx="79470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pt-BR" sz="2100" b="1">
                <a:latin typeface="Arial" charset="0"/>
              </a:rPr>
              <a:t>EVOLUÇÃO IPCA EM 12 MESES – 2004-2012 </a:t>
            </a:r>
            <a:endParaRPr lang="pt-BR" sz="2200" b="1">
              <a:latin typeface="Arial" charset="0"/>
            </a:endParaRPr>
          </a:p>
        </p:txBody>
      </p:sp>
      <p:sp>
        <p:nvSpPr>
          <p:cNvPr id="34822"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DD648032-B1CC-4E2B-A434-EC1D190B6747}" type="slidenum">
              <a:rPr lang="pt-BR" sz="1000">
                <a:latin typeface="Arial" charset="0"/>
              </a:rPr>
              <a:pPr eaLnBrk="1" hangingPunct="1"/>
              <a:t>32</a:t>
            </a:fld>
            <a:endParaRPr lang="pt-BR" sz="1000">
              <a:latin typeface="Arial" charset="0"/>
            </a:endParaRPr>
          </a:p>
        </p:txBody>
      </p:sp>
      <p:sp>
        <p:nvSpPr>
          <p:cNvPr id="34823" name="Retângulo 4"/>
          <p:cNvSpPr>
            <a:spLocks noChangeArrowheads="1"/>
          </p:cNvSpPr>
          <p:nvPr/>
        </p:nvSpPr>
        <p:spPr bwMode="auto">
          <a:xfrm>
            <a:off x="381000" y="6315075"/>
            <a:ext cx="1952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000" b="1" dirty="0">
                <a:latin typeface="Arial" charset="0"/>
                <a:cs typeface="Arial" charset="0"/>
              </a:rPr>
              <a:t>FONTE: IBGE</a:t>
            </a:r>
          </a:p>
          <a:p>
            <a:r>
              <a:rPr lang="pt-BR" sz="1000" b="1" dirty="0">
                <a:latin typeface="Arial" charset="0"/>
                <a:cs typeface="Arial" charset="0"/>
              </a:rPr>
              <a:t>ELABORAÇÃO: BRADESCO </a:t>
            </a:r>
          </a:p>
        </p:txBody>
      </p:sp>
      <p:graphicFrame>
        <p:nvGraphicFramePr>
          <p:cNvPr id="3" name="Objeto 2"/>
          <p:cNvGraphicFramePr>
            <a:graphicFrameLocks noChangeAspect="1"/>
          </p:cNvGraphicFramePr>
          <p:nvPr>
            <p:extLst>
              <p:ext uri="{D42A27DB-BD31-4B8C-83A1-F6EECF244321}">
                <p14:modId xmlns:p14="http://schemas.microsoft.com/office/powerpoint/2010/main" val="126350834"/>
              </p:ext>
            </p:extLst>
          </p:nvPr>
        </p:nvGraphicFramePr>
        <p:xfrm>
          <a:off x="22225" y="1058863"/>
          <a:ext cx="9320213" cy="5265737"/>
        </p:xfrm>
        <a:graphic>
          <a:graphicData uri="http://schemas.openxmlformats.org/presentationml/2006/ole">
            <mc:AlternateContent xmlns:mc="http://schemas.openxmlformats.org/markup-compatibility/2006">
              <mc:Choice xmlns:v="urn:schemas-microsoft-com:vml" Requires="v">
                <p:oleObj spid="_x0000_s34934" name="Planilha Habilitada para Macro" r:id="rId3" imgW="9744030" imgH="6105615" progId="Excel.SheetMacroEnabled.12">
                  <p:link updateAutomatic="1"/>
                </p:oleObj>
              </mc:Choice>
              <mc:Fallback>
                <p:oleObj name="Planilha Habilitada para Macro" r:id="rId3" imgW="9744030" imgH="6105615" progId="Excel.SheetMacroEnabled.12">
                  <p:link updateAutomatic="1"/>
                  <p:pic>
                    <p:nvPicPr>
                      <p:cNvPr id="0" name=""/>
                      <p:cNvPicPr/>
                      <p:nvPr/>
                    </p:nvPicPr>
                    <p:blipFill>
                      <a:blip r:embed="rId4"/>
                      <a:srcRect t="9842"/>
                      <a:stretch>
                        <a:fillRect/>
                      </a:stretch>
                    </p:blipFill>
                    <p:spPr>
                      <a:xfrm>
                        <a:off x="22225" y="1058863"/>
                        <a:ext cx="9320213" cy="5265737"/>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561975" y="6324600"/>
            <a:ext cx="232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200" b="1">
                <a:solidFill>
                  <a:schemeClr val="bg1"/>
                </a:solidFill>
                <a:latin typeface="Arial" charset="0"/>
              </a:rPr>
              <a:t>FONTE: IBGE</a:t>
            </a:r>
          </a:p>
          <a:p>
            <a:r>
              <a:rPr lang="pt-BR" sz="1200" b="1">
                <a:solidFill>
                  <a:schemeClr val="bg1"/>
                </a:solidFill>
                <a:latin typeface="Arial" charset="0"/>
              </a:rPr>
              <a:t>ELABORAÇÃO: BRADESCO</a:t>
            </a:r>
          </a:p>
        </p:txBody>
      </p:sp>
      <p:sp>
        <p:nvSpPr>
          <p:cNvPr id="36867" name="Text Box 4"/>
          <p:cNvSpPr txBox="1">
            <a:spLocks noChangeArrowheads="1"/>
          </p:cNvSpPr>
          <p:nvPr/>
        </p:nvSpPr>
        <p:spPr bwMode="auto">
          <a:xfrm>
            <a:off x="381000" y="153988"/>
            <a:ext cx="8621713"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pt-BR" sz="2100" b="1">
                <a:latin typeface="Arial" charset="0"/>
              </a:rPr>
              <a:t>EVOLUÇÃO IPCA SERVIÇOS E BENS (SEMI DURÁVEIS E DURÁVEIS) ACUMULADO EM 12 MESES – 2003-2011* </a:t>
            </a:r>
            <a:endParaRPr lang="pt-BR" sz="2200" b="1">
              <a:latin typeface="Arial" charset="0"/>
            </a:endParaRPr>
          </a:p>
        </p:txBody>
      </p:sp>
      <p:sp>
        <p:nvSpPr>
          <p:cNvPr id="36870"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97628F2F-BCC4-4BF9-BDC7-7C3E866F4A94}" type="slidenum">
              <a:rPr lang="pt-BR" sz="1000">
                <a:latin typeface="Arial" charset="0"/>
              </a:rPr>
              <a:pPr eaLnBrk="1" hangingPunct="1"/>
              <a:t>33</a:t>
            </a:fld>
            <a:endParaRPr lang="pt-BR" sz="1000">
              <a:latin typeface="Arial" charset="0"/>
            </a:endParaRPr>
          </a:p>
        </p:txBody>
      </p:sp>
      <p:sp>
        <p:nvSpPr>
          <p:cNvPr id="36871" name="Retângulo 4"/>
          <p:cNvSpPr>
            <a:spLocks noChangeArrowheads="1"/>
          </p:cNvSpPr>
          <p:nvPr/>
        </p:nvSpPr>
        <p:spPr bwMode="auto">
          <a:xfrm>
            <a:off x="381000" y="6315075"/>
            <a:ext cx="1952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1000" b="1">
                <a:latin typeface="Arial" charset="0"/>
                <a:cs typeface="Arial" charset="0"/>
              </a:rPr>
              <a:t>FONTE: IBGE</a:t>
            </a:r>
          </a:p>
          <a:p>
            <a:r>
              <a:rPr lang="pt-BR" sz="1000" b="1">
                <a:latin typeface="Arial" charset="0"/>
                <a:cs typeface="Arial" charset="0"/>
              </a:rPr>
              <a:t>ELABORAÇÃO: BRADESCO </a:t>
            </a:r>
          </a:p>
        </p:txBody>
      </p:sp>
      <p:graphicFrame>
        <p:nvGraphicFramePr>
          <p:cNvPr id="2" name="Objeto 1"/>
          <p:cNvGraphicFramePr>
            <a:graphicFrameLocks noChangeAspect="1"/>
          </p:cNvGraphicFramePr>
          <p:nvPr>
            <p:extLst>
              <p:ext uri="{D42A27DB-BD31-4B8C-83A1-F6EECF244321}">
                <p14:modId xmlns:p14="http://schemas.microsoft.com/office/powerpoint/2010/main" val="2981102587"/>
              </p:ext>
            </p:extLst>
          </p:nvPr>
        </p:nvGraphicFramePr>
        <p:xfrm>
          <a:off x="-47625" y="841375"/>
          <a:ext cx="9239250" cy="5149850"/>
        </p:xfrm>
        <a:graphic>
          <a:graphicData uri="http://schemas.openxmlformats.org/presentationml/2006/ole">
            <mc:AlternateContent xmlns:mc="http://schemas.openxmlformats.org/markup-compatibility/2006">
              <mc:Choice xmlns:v="urn:schemas-microsoft-com:vml" Requires="v">
                <p:oleObj spid="_x0000_s146479" name="Planilha Habilitada para Macro" r:id="rId3" imgW="9239130" imgH="5753010" progId="Excel.SheetMacroEnabled.12">
                  <p:link updateAutomatic="1"/>
                </p:oleObj>
              </mc:Choice>
              <mc:Fallback>
                <p:oleObj name="Planilha Habilitada para Macro" r:id="rId3" imgW="9239130" imgH="5753010" progId="Excel.SheetMacroEnabled.12">
                  <p:link updateAutomatic="1"/>
                  <p:pic>
                    <p:nvPicPr>
                      <p:cNvPr id="0" name=""/>
                      <p:cNvPicPr/>
                      <p:nvPr/>
                    </p:nvPicPr>
                    <p:blipFill>
                      <a:blip r:embed="rId4"/>
                      <a:srcRect t="10472"/>
                      <a:stretch>
                        <a:fillRect/>
                      </a:stretch>
                    </p:blipFill>
                    <p:spPr>
                      <a:xfrm>
                        <a:off x="-47625" y="841375"/>
                        <a:ext cx="9239250" cy="5149850"/>
                      </a:xfrm>
                      <a:prstGeom prst="rect">
                        <a:avLst/>
                      </a:prstGeom>
                    </p:spPr>
                  </p:pic>
                </p:oleObj>
              </mc:Fallback>
            </mc:AlternateContent>
          </a:graphicData>
        </a:graphic>
      </p:graphicFrame>
    </p:spTree>
    <p:extLst>
      <p:ext uri="{BB962C8B-B14F-4D97-AF65-F5344CB8AC3E}">
        <p14:creationId xmlns:p14="http://schemas.microsoft.com/office/powerpoint/2010/main" val="3574825739"/>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69CB07C7-AF2C-4E9B-B286-341585274256}" type="slidenum">
              <a:rPr lang="pt-BR" sz="1200">
                <a:solidFill>
                  <a:schemeClr val="bg1"/>
                </a:solidFill>
              </a:rPr>
              <a:pPr eaLnBrk="1" hangingPunct="1"/>
              <a:t>34</a:t>
            </a:fld>
            <a:endParaRPr lang="pt-BR" sz="1200">
              <a:solidFill>
                <a:schemeClr val="bg1"/>
              </a:solidFill>
            </a:endParaRPr>
          </a:p>
        </p:txBody>
      </p:sp>
      <p:sp>
        <p:nvSpPr>
          <p:cNvPr id="37892" name="Text Box 4"/>
          <p:cNvSpPr txBox="1">
            <a:spLocks noChangeArrowheads="1"/>
          </p:cNvSpPr>
          <p:nvPr/>
        </p:nvSpPr>
        <p:spPr bwMode="auto">
          <a:xfrm>
            <a:off x="561975" y="6324600"/>
            <a:ext cx="232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dirty="0">
                <a:latin typeface="Arial" charset="0"/>
                <a:cs typeface="Arial" charset="0"/>
              </a:rPr>
              <a:t>FONTE: IBGE</a:t>
            </a:r>
          </a:p>
          <a:p>
            <a:pPr eaLnBrk="1" hangingPunct="1"/>
            <a:r>
              <a:rPr lang="pt-BR" sz="1000" b="1" dirty="0">
                <a:latin typeface="Arial" charset="0"/>
                <a:cs typeface="Arial" charset="0"/>
              </a:rPr>
              <a:t>ELABORAÇÃO: BRADESCO</a:t>
            </a:r>
          </a:p>
        </p:txBody>
      </p:sp>
      <p:sp>
        <p:nvSpPr>
          <p:cNvPr id="37893" name="Text Box 5"/>
          <p:cNvSpPr txBox="1">
            <a:spLocks noChangeArrowheads="1"/>
          </p:cNvSpPr>
          <p:nvPr/>
        </p:nvSpPr>
        <p:spPr bwMode="auto">
          <a:xfrm>
            <a:off x="381000" y="150813"/>
            <a:ext cx="8763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pPr>
            <a:r>
              <a:rPr lang="pt-BR" sz="2100" b="1">
                <a:latin typeface="Arial" charset="0"/>
                <a:cs typeface="Arial" charset="0"/>
              </a:rPr>
              <a:t>EVOLUÇÃO DO IPCA E DO IGP-M</a:t>
            </a:r>
          </a:p>
        </p:txBody>
      </p:sp>
      <p:sp>
        <p:nvSpPr>
          <p:cNvPr id="37894"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A9A40DE1-74F1-4510-A8FE-DC663D04E5F9}" type="slidenum">
              <a:rPr lang="pt-BR" sz="1000">
                <a:latin typeface="Arial" charset="0"/>
              </a:rPr>
              <a:pPr eaLnBrk="1" hangingPunct="1"/>
              <a:t>34</a:t>
            </a:fld>
            <a:endParaRPr lang="pt-BR" sz="1000">
              <a:latin typeface="Arial"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3561486964"/>
              </p:ext>
            </p:extLst>
          </p:nvPr>
        </p:nvGraphicFramePr>
        <p:xfrm>
          <a:off x="-52388" y="863600"/>
          <a:ext cx="9239251" cy="5148263"/>
        </p:xfrm>
        <a:graphic>
          <a:graphicData uri="http://schemas.openxmlformats.org/presentationml/2006/ole">
            <mc:AlternateContent xmlns:mc="http://schemas.openxmlformats.org/markup-compatibility/2006">
              <mc:Choice xmlns:v="urn:schemas-microsoft-com:vml" Requires="v">
                <p:oleObj spid="_x0000_s38003" name="Planilha Habilitada para Macro" r:id="rId3" imgW="9239130" imgH="5753010" progId="Excel.SheetMacroEnabled.12">
                  <p:link updateAutomatic="1"/>
                </p:oleObj>
              </mc:Choice>
              <mc:Fallback>
                <p:oleObj name="Planilha Habilitada para Macro" r:id="rId3" imgW="9239130" imgH="5753010" progId="Excel.SheetMacroEnabled.12">
                  <p:link updateAutomatic="1"/>
                  <p:pic>
                    <p:nvPicPr>
                      <p:cNvPr id="0" name=""/>
                      <p:cNvPicPr/>
                      <p:nvPr/>
                    </p:nvPicPr>
                    <p:blipFill>
                      <a:blip r:embed="rId4"/>
                      <a:srcRect t="10489"/>
                      <a:stretch>
                        <a:fillRect/>
                      </a:stretch>
                    </p:blipFill>
                    <p:spPr>
                      <a:xfrm>
                        <a:off x="-52388" y="863600"/>
                        <a:ext cx="9239251" cy="5148263"/>
                      </a:xfrm>
                      <a:prstGeom prst="rect">
                        <a:avLst/>
                      </a:prstGeom>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extLst>
              <p:ext uri="{D42A27DB-BD31-4B8C-83A1-F6EECF244321}">
                <p14:modId xmlns:p14="http://schemas.microsoft.com/office/powerpoint/2010/main" val="1982756260"/>
              </p:ext>
            </p:extLst>
          </p:nvPr>
        </p:nvGraphicFramePr>
        <p:xfrm>
          <a:off x="-20638" y="539750"/>
          <a:ext cx="9163051" cy="5729288"/>
        </p:xfrm>
        <a:graphic>
          <a:graphicData uri="http://schemas.openxmlformats.org/presentationml/2006/ole">
            <mc:AlternateContent xmlns:mc="http://schemas.openxmlformats.org/markup-compatibility/2006">
              <mc:Choice xmlns:v="urn:schemas-microsoft-com:vml" Requires="v">
                <p:oleObj spid="_x0000_s39028" name="Planilha" r:id="rId3" imgW="8610570" imgH="5953035" progId="Excel.Sheet.8">
                  <p:link updateAutomatic="1"/>
                </p:oleObj>
              </mc:Choice>
              <mc:Fallback>
                <p:oleObj name="Planilha" r:id="rId3" imgW="8610570" imgH="5953035" progId="Excel.Sheet.8">
                  <p:link updateAutomatic="1"/>
                  <p:pic>
                    <p:nvPicPr>
                      <p:cNvPr id="0" name="Object 2"/>
                      <p:cNvPicPr>
                        <a:picLocks noChangeAspect="1" noChangeArrowheads="1"/>
                      </p:cNvPicPr>
                      <p:nvPr/>
                    </p:nvPicPr>
                    <p:blipFill>
                      <a:blip r:embed="rId4"/>
                      <a:srcRect t="10130"/>
                      <a:stretch>
                        <a:fillRect/>
                      </a:stretch>
                    </p:blipFill>
                    <p:spPr bwMode="auto">
                      <a:xfrm>
                        <a:off x="-20638" y="539750"/>
                        <a:ext cx="9163051" cy="57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Text Box 3"/>
          <p:cNvSpPr txBox="1">
            <a:spLocks noChangeArrowheads="1"/>
          </p:cNvSpPr>
          <p:nvPr/>
        </p:nvSpPr>
        <p:spPr bwMode="auto">
          <a:xfrm>
            <a:off x="287338" y="449263"/>
            <a:ext cx="8763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en-US" sz="2400" b="1" dirty="0">
                <a:latin typeface="Arial" charset="0"/>
                <a:cs typeface="Arial" charset="0"/>
              </a:rPr>
              <a:t>CENÁRIO PARA A TAXA SELIC </a:t>
            </a:r>
            <a:r>
              <a:rPr lang="en-US" sz="2400" b="1" dirty="0" smtClean="0">
                <a:latin typeface="Arial" charset="0"/>
                <a:cs typeface="Arial" charset="0"/>
              </a:rPr>
              <a:t>2008-2012</a:t>
            </a:r>
            <a:endParaRPr lang="en-US" sz="2400" b="1" dirty="0">
              <a:latin typeface="Arial" charset="0"/>
              <a:cs typeface="Arial" charset="0"/>
            </a:endParaRPr>
          </a:p>
        </p:txBody>
      </p:sp>
      <p:sp>
        <p:nvSpPr>
          <p:cNvPr id="38916" name="Text Box 3"/>
          <p:cNvSpPr txBox="1">
            <a:spLocks noChangeArrowheads="1"/>
          </p:cNvSpPr>
          <p:nvPr/>
        </p:nvSpPr>
        <p:spPr bwMode="auto">
          <a:xfrm>
            <a:off x="457200" y="6318250"/>
            <a:ext cx="2663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US" sz="1000" b="1">
                <a:latin typeface="Arial" charset="0"/>
                <a:cs typeface="Arial" charset="0"/>
              </a:rPr>
              <a:t>FONTE: BACEN</a:t>
            </a:r>
          </a:p>
          <a:p>
            <a:r>
              <a:rPr lang="en-US" sz="1000" b="1">
                <a:latin typeface="Arial" charset="0"/>
                <a:cs typeface="Arial" charset="0"/>
              </a:rPr>
              <a:t>ELABORAÇÃO: BRADESCO</a:t>
            </a:r>
          </a:p>
        </p:txBody>
      </p:sp>
      <p:sp>
        <p:nvSpPr>
          <p:cNvPr id="7"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35</a:t>
            </a:fld>
            <a:endParaRPr lang="pt-BR" sz="10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7E907B99-BAF9-4335-98AB-5858E126F013}" type="slidenum">
              <a:rPr lang="pt-BR" sz="2100" u="sng" smtClean="0">
                <a:latin typeface="Arial" charset="0"/>
              </a:rPr>
              <a:pPr eaLnBrk="1" hangingPunct="1"/>
              <a:t>36</a:t>
            </a:fld>
            <a:endParaRPr lang="pt-BR" sz="2100" u="sng" smtClean="0">
              <a:latin typeface="Arial" charset="0"/>
            </a:endParaRPr>
          </a:p>
        </p:txBody>
      </p:sp>
      <p:sp>
        <p:nvSpPr>
          <p:cNvPr id="6147" name="Text Box 2"/>
          <p:cNvSpPr txBox="1">
            <a:spLocks noChangeArrowheads="1"/>
          </p:cNvSpPr>
          <p:nvPr/>
        </p:nvSpPr>
        <p:spPr bwMode="auto">
          <a:xfrm>
            <a:off x="381000" y="219075"/>
            <a:ext cx="87582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lnSpc>
                <a:spcPct val="90000"/>
              </a:lnSpc>
            </a:pPr>
            <a:r>
              <a:rPr lang="pt-BR" sz="1900" b="1" dirty="0">
                <a:latin typeface="Arial" charset="0"/>
              </a:rPr>
              <a:t>CRESCIMENTO DO PIB BRASILEIRO NO LONGO PRAZO </a:t>
            </a:r>
          </a:p>
          <a:p>
            <a:pPr defTabSz="914400">
              <a:lnSpc>
                <a:spcPct val="90000"/>
              </a:lnSpc>
            </a:pPr>
            <a:r>
              <a:rPr lang="pt-BR" sz="1900" b="1" dirty="0">
                <a:latin typeface="Arial" charset="0"/>
              </a:rPr>
              <a:t>1984 - </a:t>
            </a:r>
            <a:r>
              <a:rPr lang="pt-BR" sz="1900" b="1" dirty="0" smtClean="0">
                <a:latin typeface="Arial" charset="0"/>
              </a:rPr>
              <a:t>2012</a:t>
            </a:r>
            <a:endParaRPr lang="pt-BR" sz="1900" b="1" dirty="0">
              <a:latin typeface="Arial" charset="0"/>
            </a:endParaRPr>
          </a:p>
        </p:txBody>
      </p:sp>
      <p:sp>
        <p:nvSpPr>
          <p:cNvPr id="6148" name="Text Box 3"/>
          <p:cNvSpPr txBox="1">
            <a:spLocks noChangeArrowheads="1"/>
          </p:cNvSpPr>
          <p:nvPr/>
        </p:nvSpPr>
        <p:spPr bwMode="auto">
          <a:xfrm>
            <a:off x="487363" y="6324600"/>
            <a:ext cx="2462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r>
              <a:rPr lang="pt-BR" sz="1200" b="1">
                <a:latin typeface="Arial" charset="0"/>
              </a:rPr>
              <a:t>FONTE: IBGE</a:t>
            </a:r>
          </a:p>
          <a:p>
            <a:pPr defTabSz="914400"/>
            <a:r>
              <a:rPr lang="pt-BR" sz="1200" b="1">
                <a:latin typeface="Arial" charset="0"/>
              </a:rPr>
              <a:t>ELABORAÇÃO: BRADESCO</a:t>
            </a:r>
          </a:p>
        </p:txBody>
      </p:sp>
      <p:sp>
        <p:nvSpPr>
          <p:cNvPr id="6149" name="Text Box 4"/>
          <p:cNvSpPr txBox="1">
            <a:spLocks noChangeArrowheads="1"/>
          </p:cNvSpPr>
          <p:nvPr/>
        </p:nvSpPr>
        <p:spPr bwMode="auto">
          <a:xfrm>
            <a:off x="0" y="107156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spcBef>
                <a:spcPct val="50000"/>
              </a:spcBef>
            </a:pPr>
            <a:r>
              <a:rPr lang="pt-BR" sz="1200" b="1">
                <a:latin typeface="Arial" charset="0"/>
              </a:rPr>
              <a:t>em %</a:t>
            </a:r>
          </a:p>
        </p:txBody>
      </p:sp>
      <p:graphicFrame>
        <p:nvGraphicFramePr>
          <p:cNvPr id="6150" name="Object 5"/>
          <p:cNvGraphicFramePr>
            <a:graphicFrameLocks noChangeAspect="1"/>
          </p:cNvGraphicFramePr>
          <p:nvPr>
            <p:extLst>
              <p:ext uri="{D42A27DB-BD31-4B8C-83A1-F6EECF244321}">
                <p14:modId xmlns:p14="http://schemas.microsoft.com/office/powerpoint/2010/main" val="3618023376"/>
              </p:ext>
            </p:extLst>
          </p:nvPr>
        </p:nvGraphicFramePr>
        <p:xfrm>
          <a:off x="-1588" y="1022350"/>
          <a:ext cx="9145588" cy="5259388"/>
        </p:xfrm>
        <a:graphic>
          <a:graphicData uri="http://schemas.openxmlformats.org/presentationml/2006/ole">
            <mc:AlternateContent xmlns:mc="http://schemas.openxmlformats.org/markup-compatibility/2006">
              <mc:Choice xmlns:v="urn:schemas-microsoft-com:vml" Requires="v">
                <p:oleObj spid="_x0000_s192524" name="Planilha" r:id="rId4" imgW="8591678" imgH="5943667" progId="Excel.Sheet.8">
                  <p:link updateAutomatic="1"/>
                </p:oleObj>
              </mc:Choice>
              <mc:Fallback>
                <p:oleObj name="Planilha" r:id="rId4" imgW="8591678" imgH="5943667" progId="Excel.Sheet.8">
                  <p:link updateAutomatic="1"/>
                  <p:pic>
                    <p:nvPicPr>
                      <p:cNvPr id="0" name=""/>
                      <p:cNvPicPr>
                        <a:picLocks noChangeAspect="1" noChangeArrowheads="1"/>
                      </p:cNvPicPr>
                      <p:nvPr/>
                    </p:nvPicPr>
                    <p:blipFill>
                      <a:blip r:embed="rId5"/>
                      <a:srcRect t="17920"/>
                      <a:stretch>
                        <a:fillRect/>
                      </a:stretch>
                    </p:blipFill>
                    <p:spPr bwMode="auto">
                      <a:xfrm>
                        <a:off x="-1588" y="1022350"/>
                        <a:ext cx="9145588" cy="52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6"/>
          <p:cNvSpPr txBox="1">
            <a:spLocks noChangeArrowheads="1"/>
          </p:cNvSpPr>
          <p:nvPr/>
        </p:nvSpPr>
        <p:spPr bwMode="auto">
          <a:xfrm>
            <a:off x="3516313" y="6430963"/>
            <a:ext cx="2462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r>
              <a:rPr lang="pt-BR" sz="1200" b="1">
                <a:latin typeface="Arial" charset="0"/>
              </a:rPr>
              <a:t>* Projeção</a:t>
            </a:r>
          </a:p>
        </p:txBody>
      </p:sp>
    </p:spTree>
    <p:extLst>
      <p:ext uri="{BB962C8B-B14F-4D97-AF65-F5344CB8AC3E}">
        <p14:creationId xmlns:p14="http://schemas.microsoft.com/office/powerpoint/2010/main" val="35145218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7"/>
          <p:cNvSpPr txBox="1">
            <a:spLocks noChangeArrowheads="1"/>
          </p:cNvSpPr>
          <p:nvPr/>
        </p:nvSpPr>
        <p:spPr bwMode="auto">
          <a:xfrm>
            <a:off x="304800" y="100014"/>
            <a:ext cx="8726489" cy="69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395">
              <a:lnSpc>
                <a:spcPct val="85000"/>
              </a:lnSpc>
            </a:pPr>
            <a:r>
              <a:rPr lang="pt-BR" sz="2300" b="1" dirty="0">
                <a:latin typeface="Arial" charset="0"/>
              </a:rPr>
              <a:t>PIB A PRECOS DE MERCADO - CRESCIMENTO TRIMESTRAL </a:t>
            </a:r>
            <a:r>
              <a:rPr lang="pt-BR" sz="2300" b="1" dirty="0">
                <a:solidFill>
                  <a:srgbClr val="FF0000"/>
                </a:solidFill>
                <a:latin typeface="Arial" charset="0"/>
              </a:rPr>
              <a:t>ANUALIZADO</a:t>
            </a:r>
            <a:r>
              <a:rPr lang="pt-BR" sz="2300" b="1" dirty="0">
                <a:latin typeface="Arial" charset="0"/>
              </a:rPr>
              <a:t> (DADOS DESSAZONALIZADOS) 2006 - 2012</a:t>
            </a:r>
          </a:p>
        </p:txBody>
      </p:sp>
      <p:sp>
        <p:nvSpPr>
          <p:cNvPr id="4100" name="Text Box 1029"/>
          <p:cNvSpPr txBox="1">
            <a:spLocks noChangeArrowheads="1"/>
          </p:cNvSpPr>
          <p:nvPr/>
        </p:nvSpPr>
        <p:spPr bwMode="auto">
          <a:xfrm>
            <a:off x="44660" y="1228816"/>
            <a:ext cx="1266825"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19" rIns="91440" bIns="45719">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395">
              <a:spcBef>
                <a:spcPct val="50000"/>
              </a:spcBef>
            </a:pPr>
            <a:r>
              <a:rPr lang="pt-BR" sz="1200" b="1" dirty="0">
                <a:latin typeface="Arial" charset="0"/>
              </a:rPr>
              <a:t>EM %</a:t>
            </a:r>
          </a:p>
        </p:txBody>
      </p:sp>
      <p:graphicFrame>
        <p:nvGraphicFramePr>
          <p:cNvPr id="4101" name="Objeto 1"/>
          <p:cNvGraphicFramePr>
            <a:graphicFrameLocks noChangeAspect="1"/>
          </p:cNvGraphicFramePr>
          <p:nvPr>
            <p:extLst>
              <p:ext uri="{D42A27DB-BD31-4B8C-83A1-F6EECF244321}">
                <p14:modId xmlns:p14="http://schemas.microsoft.com/office/powerpoint/2010/main" val="4263758045"/>
              </p:ext>
            </p:extLst>
          </p:nvPr>
        </p:nvGraphicFramePr>
        <p:xfrm>
          <a:off x="266702" y="1007343"/>
          <a:ext cx="8610599" cy="5249863"/>
        </p:xfrm>
        <a:graphic>
          <a:graphicData uri="http://schemas.openxmlformats.org/presentationml/2006/ole">
            <mc:AlternateContent xmlns:mc="http://schemas.openxmlformats.org/markup-compatibility/2006">
              <mc:Choice xmlns:v="urn:schemas-microsoft-com:vml" Requires="v">
                <p:oleObj spid="_x0000_s176147" name="Planilha Habilitada para Macro" r:id="rId5" imgW="8610570" imgH="5962740" progId="Excel.SheetMacroEnabled.12">
                  <p:link updateAutomatic="1"/>
                </p:oleObj>
              </mc:Choice>
              <mc:Fallback>
                <p:oleObj name="Planilha Habilitada para Macro" r:id="rId5" imgW="8610570" imgH="5962740" progId="Excel.SheetMacroEnabled.12">
                  <p:link updateAutomatic="1"/>
                  <p:pic>
                    <p:nvPicPr>
                      <p:cNvPr id="0" name=""/>
                      <p:cNvPicPr>
                        <a:picLocks noChangeAspect="1" noChangeArrowheads="1"/>
                      </p:cNvPicPr>
                      <p:nvPr/>
                    </p:nvPicPr>
                    <p:blipFill>
                      <a:blip r:embed="rId6"/>
                      <a:srcRect t="11955"/>
                      <a:stretch>
                        <a:fillRect/>
                      </a:stretch>
                    </p:blipFill>
                    <p:spPr bwMode="auto">
                      <a:xfrm>
                        <a:off x="266702" y="1007343"/>
                        <a:ext cx="8610599"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3"/>
          <p:cNvSpPr txBox="1">
            <a:spLocks noChangeArrowheads="1"/>
          </p:cNvSpPr>
          <p:nvPr/>
        </p:nvSpPr>
        <p:spPr bwMode="auto">
          <a:xfrm>
            <a:off x="808040" y="6252863"/>
            <a:ext cx="3952756" cy="461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spAutoFit/>
          </a:bodyPr>
          <a:lstStyle>
            <a:defPPr>
              <a:defRPr lang="en-US"/>
            </a:defPPr>
            <a:lvl1pPr algn="r">
              <a:defRPr sz="2800" b="1">
                <a:solidFill>
                  <a:srgbClr val="C00000"/>
                </a:solidFill>
              </a:defRPr>
            </a:lvl1pPr>
          </a:lstStyle>
          <a:p>
            <a:pPr algn="l"/>
            <a:r>
              <a:rPr lang="pt-BR" sz="1200" dirty="0">
                <a:solidFill>
                  <a:schemeClr val="tx1"/>
                </a:solidFill>
                <a:latin typeface="Arial" pitchFamily="34" charset="0"/>
                <a:cs typeface="Arial" pitchFamily="34" charset="0"/>
              </a:rPr>
              <a:t>FONTE:</a:t>
            </a:r>
            <a:r>
              <a:rPr lang="en-US" sz="1200" dirty="0">
                <a:solidFill>
                  <a:schemeClr val="tx1"/>
                </a:solidFill>
                <a:latin typeface="Arial" pitchFamily="34" charset="0"/>
                <a:cs typeface="Arial" pitchFamily="34" charset="0"/>
              </a:rPr>
              <a:t> </a:t>
            </a:r>
            <a:r>
              <a:rPr lang="pt-BR" sz="1200" dirty="0">
                <a:solidFill>
                  <a:schemeClr val="tx1"/>
                </a:solidFill>
                <a:latin typeface="Arial" pitchFamily="34" charset="0"/>
                <a:cs typeface="Arial" pitchFamily="34" charset="0"/>
              </a:rPr>
              <a:t>IBGE</a:t>
            </a:r>
            <a:r>
              <a:rPr lang="en-US" sz="1200" dirty="0">
                <a:solidFill>
                  <a:schemeClr val="tx1"/>
                </a:solidFill>
                <a:latin typeface="Arial" pitchFamily="34" charset="0"/>
                <a:cs typeface="Arial" pitchFamily="34" charset="0"/>
              </a:rPr>
              <a:t/>
            </a:r>
            <a:br>
              <a:rPr lang="en-US" sz="1200" dirty="0">
                <a:solidFill>
                  <a:schemeClr val="tx1"/>
                </a:solidFill>
                <a:latin typeface="Arial" pitchFamily="34" charset="0"/>
                <a:cs typeface="Arial" pitchFamily="34" charset="0"/>
              </a:rPr>
            </a:br>
            <a:r>
              <a:rPr lang="pt-BR" sz="1200" dirty="0">
                <a:solidFill>
                  <a:schemeClr val="tx1"/>
                </a:solidFill>
                <a:latin typeface="Arial" pitchFamily="34" charset="0"/>
                <a:cs typeface="Arial" pitchFamily="34" charset="0"/>
              </a:rPr>
              <a:t>ELABORAÇÃO: BRADESCO</a:t>
            </a:r>
          </a:p>
        </p:txBody>
      </p:sp>
    </p:spTree>
    <p:custDataLst>
      <p:tags r:id="rId2"/>
    </p:custDataLst>
    <p:extLst>
      <p:ext uri="{BB962C8B-B14F-4D97-AF65-F5344CB8AC3E}">
        <p14:creationId xmlns:p14="http://schemas.microsoft.com/office/powerpoint/2010/main" val="42419340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B36C5C43-0E26-441D-8D67-E2DADB3185A6}" type="slidenum">
              <a:rPr lang="pt-BR" sz="1200">
                <a:solidFill>
                  <a:schemeClr val="bg1"/>
                </a:solidFill>
              </a:rPr>
              <a:pPr eaLnBrk="1" hangingPunct="1"/>
              <a:t>38</a:t>
            </a:fld>
            <a:endParaRPr lang="pt-BR" sz="1200">
              <a:solidFill>
                <a:schemeClr val="bg1"/>
              </a:solidFill>
            </a:endParaRPr>
          </a:p>
        </p:txBody>
      </p:sp>
      <p:sp>
        <p:nvSpPr>
          <p:cNvPr id="40963" name="Rectangle 2"/>
          <p:cNvSpPr>
            <a:spLocks noChangeArrowheads="1"/>
          </p:cNvSpPr>
          <p:nvPr/>
        </p:nvSpPr>
        <p:spPr bwMode="auto">
          <a:xfrm>
            <a:off x="0" y="2030413"/>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t-BR" sz="3600" i="1">
                <a:solidFill>
                  <a:schemeClr val="tx2"/>
                </a:solidFill>
                <a:latin typeface="Times New Roman" pitchFamily="18" charset="0"/>
              </a:rPr>
              <a:t>  </a:t>
            </a:r>
            <a:br>
              <a:rPr lang="pt-BR" sz="3600" i="1">
                <a:solidFill>
                  <a:schemeClr val="tx2"/>
                </a:solidFill>
                <a:latin typeface="Times New Roman" pitchFamily="18" charset="0"/>
              </a:rPr>
            </a:br>
            <a:r>
              <a:rPr lang="pt-BR" sz="3600" i="1">
                <a:solidFill>
                  <a:schemeClr val="tx2"/>
                </a:solidFill>
                <a:latin typeface="Times New Roman" pitchFamily="18" charset="0"/>
              </a:rPr>
              <a:t/>
            </a:r>
            <a:br>
              <a:rPr lang="pt-BR" sz="3600" i="1">
                <a:solidFill>
                  <a:schemeClr val="tx2"/>
                </a:solidFill>
                <a:latin typeface="Times New Roman" pitchFamily="18" charset="0"/>
              </a:rPr>
            </a:br>
            <a:r>
              <a:rPr lang="pt-BR" sz="3600" i="1">
                <a:solidFill>
                  <a:schemeClr val="tx2"/>
                </a:solidFill>
                <a:latin typeface="Times New Roman" pitchFamily="18" charset="0"/>
              </a:rPr>
              <a:t/>
            </a:r>
            <a:br>
              <a:rPr lang="pt-BR" sz="3600" i="1">
                <a:solidFill>
                  <a:schemeClr val="tx2"/>
                </a:solidFill>
                <a:latin typeface="Times New Roman" pitchFamily="18" charset="0"/>
              </a:rPr>
            </a:br>
            <a:endParaRPr lang="pt-BR" sz="5400" i="1">
              <a:solidFill>
                <a:schemeClr val="tx2"/>
              </a:solidFill>
              <a:latin typeface="Times New Roman" pitchFamily="18" charset="0"/>
            </a:endParaRPr>
          </a:p>
        </p:txBody>
      </p:sp>
      <p:sp>
        <p:nvSpPr>
          <p:cNvPr id="40964" name="Rectangle 3"/>
          <p:cNvSpPr>
            <a:spLocks noChangeArrowheads="1"/>
          </p:cNvSpPr>
          <p:nvPr/>
        </p:nvSpPr>
        <p:spPr bwMode="auto">
          <a:xfrm>
            <a:off x="228600" y="990600"/>
            <a:ext cx="87217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4500" b="1" dirty="0" smtClean="0">
                <a:solidFill>
                  <a:srgbClr val="000066"/>
                </a:solidFill>
                <a:latin typeface="Arial" charset="0"/>
                <a:cs typeface="Arial" charset="0"/>
              </a:rPr>
              <a:t>A DESPEITO DOS AJUSTES DE CURTO PRAZO, </a:t>
            </a:r>
          </a:p>
          <a:p>
            <a:pPr algn="ctr"/>
            <a:r>
              <a:rPr lang="pt-BR" sz="4500" b="1" dirty="0" smtClean="0">
                <a:solidFill>
                  <a:srgbClr val="000066"/>
                </a:solidFill>
                <a:latin typeface="Arial" charset="0"/>
                <a:cs typeface="Arial" charset="0"/>
              </a:rPr>
              <a:t>OS </a:t>
            </a:r>
            <a:r>
              <a:rPr lang="pt-BR" sz="4500" b="1" dirty="0">
                <a:solidFill>
                  <a:srgbClr val="000066"/>
                </a:solidFill>
                <a:latin typeface="Arial" charset="0"/>
                <a:cs typeface="Arial" charset="0"/>
              </a:rPr>
              <a:t>INVESTIMENTOS SERÃO PRESERVADOS E AS CARACTERÍSTICAS ESTRUTURAIS ESTÃO REFORÇADAS.</a:t>
            </a:r>
            <a:endParaRPr lang="pt-BR" sz="4500" b="1" dirty="0">
              <a:solidFill>
                <a:srgbClr val="FF0000"/>
              </a:solidFill>
              <a:latin typeface="Arial" charset="0"/>
              <a:cs typeface="Arial" charset="0"/>
            </a:endParaRPr>
          </a:p>
        </p:txBody>
      </p:sp>
      <p:sp>
        <p:nvSpPr>
          <p:cNvPr id="40965"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287FC568-45D2-4196-8BFD-359523692BA1}" type="slidenum">
              <a:rPr lang="pt-BR" sz="1000">
                <a:latin typeface="Arial" charset="0"/>
              </a:rPr>
              <a:pPr eaLnBrk="1" hangingPunct="1"/>
              <a:t>38</a:t>
            </a:fld>
            <a:endParaRPr lang="pt-BR" sz="1000">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to 2"/>
          <p:cNvGraphicFramePr>
            <a:graphicFrameLocks noChangeAspect="1"/>
          </p:cNvGraphicFramePr>
          <p:nvPr>
            <p:extLst>
              <p:ext uri="{D42A27DB-BD31-4B8C-83A1-F6EECF244321}">
                <p14:modId xmlns:p14="http://schemas.microsoft.com/office/powerpoint/2010/main" val="1860509211"/>
              </p:ext>
            </p:extLst>
          </p:nvPr>
        </p:nvGraphicFramePr>
        <p:xfrm>
          <a:off x="0" y="1085850"/>
          <a:ext cx="8991600" cy="5441950"/>
        </p:xfrm>
        <a:graphic>
          <a:graphicData uri="http://schemas.openxmlformats.org/presentationml/2006/ole">
            <mc:AlternateContent xmlns:mc="http://schemas.openxmlformats.org/markup-compatibility/2006">
              <mc:Choice xmlns:v="urn:schemas-microsoft-com:vml" Requires="v">
                <p:oleObj spid="_x0000_s42102" name="Planilha" r:id="rId4" imgW="9239130" imgH="5753010" progId="Excel.Sheet.8">
                  <p:link updateAutomatic="1"/>
                </p:oleObj>
              </mc:Choice>
              <mc:Fallback>
                <p:oleObj name="Planilha" r:id="rId4" imgW="9239130" imgH="5753010" progId="Excel.Sheet.8">
                  <p:link updateAutomatic="1"/>
                  <p:pic>
                    <p:nvPicPr>
                      <p:cNvPr id="0" name="Objeto 2"/>
                      <p:cNvPicPr>
                        <a:picLocks noChangeAspect="1" noChangeArrowheads="1"/>
                      </p:cNvPicPr>
                      <p:nvPr/>
                    </p:nvPicPr>
                    <p:blipFill>
                      <a:blip r:embed="rId5"/>
                      <a:srcRect t="10281"/>
                      <a:stretch>
                        <a:fillRect/>
                      </a:stretch>
                    </p:blipFill>
                    <p:spPr bwMode="auto">
                      <a:xfrm>
                        <a:off x="0" y="1085850"/>
                        <a:ext cx="89916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8" name="Text Box 2"/>
          <p:cNvSpPr txBox="1">
            <a:spLocks noChangeArrowheads="1"/>
          </p:cNvSpPr>
          <p:nvPr/>
        </p:nvSpPr>
        <p:spPr bwMode="auto">
          <a:xfrm>
            <a:off x="347663" y="152400"/>
            <a:ext cx="87963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50000"/>
              </a:spcBef>
            </a:pPr>
            <a:r>
              <a:rPr lang="en-US" sz="2100" b="1" dirty="0">
                <a:latin typeface="Arial" pitchFamily="34" charset="0"/>
                <a:cs typeface="Arial" pitchFamily="34" charset="0"/>
              </a:rPr>
              <a:t>NÚMERO DE EMPRESAS QUE ANUNCIARAM INVESTIMENTOS       2006 – 2011</a:t>
            </a:r>
          </a:p>
          <a:p>
            <a:pPr eaLnBrk="1" hangingPunct="1">
              <a:lnSpc>
                <a:spcPct val="90000"/>
              </a:lnSpc>
              <a:spcBef>
                <a:spcPct val="50000"/>
              </a:spcBef>
            </a:pPr>
            <a:endParaRPr lang="pt-BR" sz="2100" b="1" dirty="0">
              <a:latin typeface="Arial" pitchFamily="34" charset="0"/>
              <a:cs typeface="Arial" pitchFamily="34" charset="0"/>
            </a:endParaRPr>
          </a:p>
        </p:txBody>
      </p:sp>
      <p:sp>
        <p:nvSpPr>
          <p:cNvPr id="41989" name="Text Box 3"/>
          <p:cNvSpPr txBox="1">
            <a:spLocks noChangeArrowheads="1"/>
          </p:cNvSpPr>
          <p:nvPr/>
        </p:nvSpPr>
        <p:spPr bwMode="auto">
          <a:xfrm>
            <a:off x="347663" y="950913"/>
            <a:ext cx="16176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90000"/>
              </a:lnSpc>
              <a:spcBef>
                <a:spcPct val="50000"/>
              </a:spcBef>
            </a:pPr>
            <a:r>
              <a:rPr lang="pt-BR" sz="1200" b="1"/>
              <a:t>N° DE EMPRESAS</a:t>
            </a:r>
          </a:p>
        </p:txBody>
      </p:sp>
      <p:sp>
        <p:nvSpPr>
          <p:cNvPr id="41990" name="Text Box 4"/>
          <p:cNvSpPr txBox="1">
            <a:spLocks noChangeArrowheads="1"/>
          </p:cNvSpPr>
          <p:nvPr/>
        </p:nvSpPr>
        <p:spPr bwMode="auto">
          <a:xfrm>
            <a:off x="500063" y="6337300"/>
            <a:ext cx="2700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dirty="0">
                <a:latin typeface="Arial" pitchFamily="34" charset="0"/>
                <a:cs typeface="Arial" pitchFamily="34" charset="0"/>
              </a:rPr>
              <a:t> FONTE: IMPRENSA </a:t>
            </a:r>
            <a:endParaRPr lang="pt-BR" sz="1000" b="1" dirty="0" smtClean="0">
              <a:latin typeface="Arial" pitchFamily="34" charset="0"/>
              <a:cs typeface="Arial" pitchFamily="34" charset="0"/>
            </a:endParaRPr>
          </a:p>
          <a:p>
            <a:pPr eaLnBrk="1" hangingPunct="1"/>
            <a:r>
              <a:rPr lang="pt-BR" sz="1000" b="1" dirty="0" smtClean="0">
                <a:latin typeface="Arial" pitchFamily="34" charset="0"/>
                <a:cs typeface="Arial" pitchFamily="34" charset="0"/>
              </a:rPr>
              <a:t>ELABORAÇÃO</a:t>
            </a:r>
            <a:r>
              <a:rPr lang="pt-BR" sz="1000" b="1" dirty="0">
                <a:latin typeface="Arial" pitchFamily="34" charset="0"/>
                <a:cs typeface="Arial" pitchFamily="34" charset="0"/>
              </a:rPr>
              <a:t>: BRADESCO</a:t>
            </a:r>
          </a:p>
        </p:txBody>
      </p:sp>
      <p:sp>
        <p:nvSpPr>
          <p:cNvPr id="7"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287FC568-45D2-4196-8BFD-359523692BA1}" type="slidenum">
              <a:rPr lang="pt-BR" sz="1000">
                <a:latin typeface="Arial" charset="0"/>
              </a:rPr>
              <a:pPr eaLnBrk="1" hangingPunct="1"/>
              <a:t>39</a:t>
            </a:fld>
            <a:endParaRPr lang="pt-BR" sz="100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943629" y="187001"/>
            <a:ext cx="7895571"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nchor="ctr">
            <a:spAutoFit/>
          </a:bodyPr>
          <a:lstStyle/>
          <a:p>
            <a:pPr eaLnBrk="0" hangingPunct="0">
              <a:lnSpc>
                <a:spcPct val="90000"/>
              </a:lnSpc>
            </a:pPr>
            <a:r>
              <a:rPr lang="pt-BR" sz="2000" b="1" dirty="0">
                <a:latin typeface="Arial" pitchFamily="34" charset="0"/>
                <a:cs typeface="Arial" pitchFamily="34" charset="0"/>
              </a:rPr>
              <a:t>DESENVOLVIDOS: CRESCIMENTO PIB REAL (%)</a:t>
            </a:r>
          </a:p>
        </p:txBody>
      </p:sp>
      <p:graphicFrame>
        <p:nvGraphicFramePr>
          <p:cNvPr id="3" name="Objeto 2"/>
          <p:cNvGraphicFramePr>
            <a:graphicFrameLocks noChangeAspect="1"/>
          </p:cNvGraphicFramePr>
          <p:nvPr>
            <p:extLst>
              <p:ext uri="{D42A27DB-BD31-4B8C-83A1-F6EECF244321}">
                <p14:modId xmlns:p14="http://schemas.microsoft.com/office/powerpoint/2010/main" val="194692293"/>
              </p:ext>
            </p:extLst>
          </p:nvPr>
        </p:nvGraphicFramePr>
        <p:xfrm>
          <a:off x="1" y="845899"/>
          <a:ext cx="9097518" cy="5509279"/>
        </p:xfrm>
        <a:graphic>
          <a:graphicData uri="http://schemas.openxmlformats.org/presentationml/2006/ole">
            <mc:AlternateContent xmlns:mc="http://schemas.openxmlformats.org/markup-compatibility/2006">
              <mc:Choice xmlns:v="urn:schemas-microsoft-com:vml" Requires="v">
                <p:oleObj spid="_x0000_s181265" name="Planilha" r:id="rId4" imgW="8514635" imgH="5856690" progId="Excel.Sheet.12">
                  <p:link updateAutomatic="1"/>
                </p:oleObj>
              </mc:Choice>
              <mc:Fallback>
                <p:oleObj name="Planilha" r:id="rId4" imgW="8514635" imgH="5856690" progId="Excel.Sheet.12">
                  <p:link updateAutomatic="1"/>
                  <p:pic>
                    <p:nvPicPr>
                      <p:cNvPr id="0" name=""/>
                      <p:cNvPicPr/>
                      <p:nvPr/>
                    </p:nvPicPr>
                    <p:blipFill>
                      <a:blip r:embed="rId5"/>
                      <a:srcRect t="11945"/>
                      <a:stretch>
                        <a:fillRect/>
                      </a:stretch>
                    </p:blipFill>
                    <p:spPr>
                      <a:xfrm>
                        <a:off x="1" y="845899"/>
                        <a:ext cx="9097518" cy="5509279"/>
                      </a:xfrm>
                      <a:prstGeom prst="rect">
                        <a:avLst/>
                      </a:prstGeom>
                    </p:spPr>
                  </p:pic>
                </p:oleObj>
              </mc:Fallback>
            </mc:AlternateContent>
          </a:graphicData>
        </a:graphic>
      </p:graphicFrame>
      <p:sp>
        <p:nvSpPr>
          <p:cNvPr id="6" name="Text Box 5"/>
          <p:cNvSpPr txBox="1">
            <a:spLocks noChangeArrowheads="1"/>
          </p:cNvSpPr>
          <p:nvPr/>
        </p:nvSpPr>
        <p:spPr bwMode="auto">
          <a:xfrm>
            <a:off x="695045" y="6310462"/>
            <a:ext cx="472357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spAutoFit/>
          </a:bodyPr>
          <a:lstStyle>
            <a:lvl1pPr eaLnBrk="0" hangingPunct="0">
              <a:defRPr sz="2100" b="1">
                <a:solidFill>
                  <a:schemeClr val="tx1"/>
                </a:solidFill>
                <a:latin typeface="Arial" charset="0"/>
              </a:defRPr>
            </a:lvl1pPr>
            <a:lvl2pPr marL="742950" indent="-285750" eaLnBrk="0" hangingPunct="0">
              <a:defRPr sz="2100" b="1">
                <a:solidFill>
                  <a:schemeClr val="tx1"/>
                </a:solidFill>
                <a:latin typeface="Arial" charset="0"/>
              </a:defRPr>
            </a:lvl2pPr>
            <a:lvl3pPr marL="1143000" indent="-228600" eaLnBrk="0" hangingPunct="0">
              <a:defRPr sz="2100" b="1">
                <a:solidFill>
                  <a:schemeClr val="tx1"/>
                </a:solidFill>
                <a:latin typeface="Arial" charset="0"/>
              </a:defRPr>
            </a:lvl3pPr>
            <a:lvl4pPr marL="1600200" indent="-228600" eaLnBrk="0" hangingPunct="0">
              <a:defRPr sz="2100" b="1">
                <a:solidFill>
                  <a:schemeClr val="tx1"/>
                </a:solidFill>
                <a:latin typeface="Arial" charset="0"/>
              </a:defRPr>
            </a:lvl4pPr>
            <a:lvl5pPr marL="2057400" indent="-228600" eaLnBrk="0" hangingPunct="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r>
              <a:rPr lang="pt-BR" sz="1200" dirty="0"/>
              <a:t>FONTE: FMI</a:t>
            </a:r>
          </a:p>
          <a:p>
            <a:r>
              <a:rPr lang="pt-BR" sz="1200" dirty="0"/>
              <a:t>ELABORAÇÃO: BRADESCO</a:t>
            </a:r>
          </a:p>
        </p:txBody>
      </p:sp>
    </p:spTree>
    <p:extLst>
      <p:ext uri="{BB962C8B-B14F-4D97-AF65-F5344CB8AC3E}">
        <p14:creationId xmlns:p14="http://schemas.microsoft.com/office/powerpoint/2010/main" val="347349485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22275" y="115888"/>
            <a:ext cx="872172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pt-BR" sz="2100" b="1">
                <a:latin typeface="Arial" charset="0"/>
                <a:cs typeface="Arial" charset="0"/>
              </a:rPr>
              <a:t>CRESCIMENTO REAL DA FORMAÇÃO BRUTA DE CAPITAL FIXO </a:t>
            </a:r>
            <a:endParaRPr lang="en-US" sz="2100" b="1">
              <a:latin typeface="Arial" charset="0"/>
              <a:cs typeface="Arial" charset="0"/>
            </a:endParaRPr>
          </a:p>
          <a:p>
            <a:pPr>
              <a:lnSpc>
                <a:spcPct val="90000"/>
              </a:lnSpc>
            </a:pPr>
            <a:r>
              <a:rPr lang="pt-BR" sz="2100" b="1">
                <a:latin typeface="Arial" charset="0"/>
                <a:cs typeface="Arial" charset="0"/>
              </a:rPr>
              <a:t>1996 - 2012</a:t>
            </a:r>
          </a:p>
        </p:txBody>
      </p:sp>
      <p:sp>
        <p:nvSpPr>
          <p:cNvPr id="43011" name="Text Box 3"/>
          <p:cNvSpPr txBox="1">
            <a:spLocks noChangeArrowheads="1"/>
          </p:cNvSpPr>
          <p:nvPr/>
        </p:nvSpPr>
        <p:spPr bwMode="auto">
          <a:xfrm>
            <a:off x="422275" y="6324600"/>
            <a:ext cx="2251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dirty="0">
                <a:latin typeface="Arial" charset="0"/>
                <a:cs typeface="Arial" charset="0"/>
              </a:rPr>
              <a:t>FONTE: IBGE</a:t>
            </a:r>
            <a:br>
              <a:rPr lang="pt-BR" sz="1000" b="1" dirty="0">
                <a:latin typeface="Arial" charset="0"/>
                <a:cs typeface="Arial" charset="0"/>
              </a:rPr>
            </a:br>
            <a:r>
              <a:rPr lang="pt-BR" sz="1000" b="1" dirty="0">
                <a:latin typeface="Arial" charset="0"/>
                <a:cs typeface="Arial" charset="0"/>
              </a:rPr>
              <a:t>ELABORAÇÃO: BRADESCO</a:t>
            </a:r>
          </a:p>
        </p:txBody>
      </p:sp>
      <p:sp>
        <p:nvSpPr>
          <p:cNvPr id="43012" name="Text Box 4"/>
          <p:cNvSpPr txBox="1">
            <a:spLocks noChangeArrowheads="1"/>
          </p:cNvSpPr>
          <p:nvPr/>
        </p:nvSpPr>
        <p:spPr bwMode="auto">
          <a:xfrm>
            <a:off x="52388" y="993775"/>
            <a:ext cx="633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spcBef>
                <a:spcPct val="50000"/>
              </a:spcBef>
            </a:pPr>
            <a:r>
              <a:rPr lang="pt-BR" sz="1200"/>
              <a:t>EM %</a:t>
            </a:r>
          </a:p>
        </p:txBody>
      </p:sp>
      <p:graphicFrame>
        <p:nvGraphicFramePr>
          <p:cNvPr id="43013" name="Object 5"/>
          <p:cNvGraphicFramePr>
            <a:graphicFrameLocks noChangeAspect="1"/>
          </p:cNvGraphicFramePr>
          <p:nvPr>
            <p:extLst>
              <p:ext uri="{D42A27DB-BD31-4B8C-83A1-F6EECF244321}">
                <p14:modId xmlns:p14="http://schemas.microsoft.com/office/powerpoint/2010/main" val="38219068"/>
              </p:ext>
            </p:extLst>
          </p:nvPr>
        </p:nvGraphicFramePr>
        <p:xfrm>
          <a:off x="192088" y="1144588"/>
          <a:ext cx="8759825" cy="5257800"/>
        </p:xfrm>
        <a:graphic>
          <a:graphicData uri="http://schemas.openxmlformats.org/presentationml/2006/ole">
            <mc:AlternateContent xmlns:mc="http://schemas.openxmlformats.org/markup-compatibility/2006">
              <mc:Choice xmlns:v="urn:schemas-microsoft-com:vml" Requires="v">
                <p:oleObj spid="_x0000_s43123" name="Planilha" r:id="rId4" imgW="8610600" imgH="5953049" progId="Excel.Sheet.8">
                  <p:link updateAutomatic="1"/>
                </p:oleObj>
              </mc:Choice>
              <mc:Fallback>
                <p:oleObj name="Planilha" r:id="rId4" imgW="8610600" imgH="5953049" progId="Excel.Sheet.8">
                  <p:link updateAutomatic="1"/>
                  <p:pic>
                    <p:nvPicPr>
                      <p:cNvPr id="0" name="Object 5"/>
                      <p:cNvPicPr>
                        <a:picLocks noChangeAspect="1" noChangeArrowheads="1"/>
                      </p:cNvPicPr>
                      <p:nvPr/>
                    </p:nvPicPr>
                    <p:blipFill>
                      <a:blip r:embed="rId5"/>
                      <a:srcRect t="19279"/>
                      <a:stretch>
                        <a:fillRect/>
                      </a:stretch>
                    </p:blipFill>
                    <p:spPr bwMode="auto">
                      <a:xfrm>
                        <a:off x="192088" y="1144588"/>
                        <a:ext cx="87598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E5DF8C17-505A-466E-8AD8-4E6080CD4A50}" type="slidenum">
              <a:rPr lang="pt-BR" sz="1000">
                <a:latin typeface="Arial" charset="0"/>
              </a:rPr>
              <a:pPr eaLnBrk="1" hangingPunct="1"/>
              <a:t>40</a:t>
            </a:fld>
            <a:endParaRPr lang="pt-BR" sz="1000">
              <a:latin typeface="Aria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52425" y="-1588"/>
            <a:ext cx="8791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a:latin typeface="Arial" charset="0"/>
                <a:cs typeface="Arial" charset="0"/>
              </a:rPr>
              <a:t>EVOLUÇÃO DAS PARTICIPAÇÕES DAS CLASSES A, B, C E DA CLASSE E NA POPULAÇÃO BRASILEIRA – DADOS ORIGINAIS EM MM12M</a:t>
            </a:r>
          </a:p>
        </p:txBody>
      </p:sp>
      <p:sp>
        <p:nvSpPr>
          <p:cNvPr id="15363" name="CaixaDeTexto 3"/>
          <p:cNvSpPr txBox="1">
            <a:spLocks noChangeArrowheads="1"/>
          </p:cNvSpPr>
          <p:nvPr/>
        </p:nvSpPr>
        <p:spPr bwMode="auto">
          <a:xfrm>
            <a:off x="352425" y="6316663"/>
            <a:ext cx="25542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US" sz="1100" b="1">
                <a:solidFill>
                  <a:srgbClr val="333333"/>
                </a:solidFill>
                <a:latin typeface="Arial" charset="0"/>
              </a:rPr>
              <a:t>FONTE: PME E PNAD/IBGE</a:t>
            </a:r>
          </a:p>
          <a:p>
            <a:pPr eaLnBrk="1" hangingPunct="1"/>
            <a:r>
              <a:rPr lang="en-US" sz="1100" b="1">
                <a:solidFill>
                  <a:srgbClr val="333333"/>
                </a:solidFill>
                <a:latin typeface="Arial" charset="0"/>
              </a:rPr>
              <a:t>ELABORAÇÃO: BRADESCO</a:t>
            </a:r>
            <a:endParaRPr lang="pt-BR" sz="1100" b="1">
              <a:solidFill>
                <a:srgbClr val="333333"/>
              </a:solidFill>
              <a:latin typeface="Arial" charset="0"/>
            </a:endParaRPr>
          </a:p>
        </p:txBody>
      </p:sp>
      <p:graphicFrame>
        <p:nvGraphicFramePr>
          <p:cNvPr id="15364" name="Objeto 1"/>
          <p:cNvGraphicFramePr>
            <a:graphicFrameLocks noChangeAspect="1"/>
          </p:cNvGraphicFramePr>
          <p:nvPr>
            <p:extLst>
              <p:ext uri="{D42A27DB-BD31-4B8C-83A1-F6EECF244321}">
                <p14:modId xmlns:p14="http://schemas.microsoft.com/office/powerpoint/2010/main" val="3629451657"/>
              </p:ext>
            </p:extLst>
          </p:nvPr>
        </p:nvGraphicFramePr>
        <p:xfrm>
          <a:off x="76200" y="1082675"/>
          <a:ext cx="8994775" cy="5392738"/>
        </p:xfrm>
        <a:graphic>
          <a:graphicData uri="http://schemas.openxmlformats.org/presentationml/2006/ole">
            <mc:AlternateContent xmlns:mc="http://schemas.openxmlformats.org/markup-compatibility/2006">
              <mc:Choice xmlns:v="urn:schemas-microsoft-com:vml" Requires="v">
                <p:oleObj spid="_x0000_s127026" name="Planilha" r:id="rId3" imgW="9744030" imgH="6105615" progId="Excel.Sheet.8">
                  <p:link updateAutomatic="1"/>
                </p:oleObj>
              </mc:Choice>
              <mc:Fallback>
                <p:oleObj name="Planilha" r:id="rId3" imgW="9744030" imgH="6105615" progId="Excel.Sheet.8">
                  <p:link updateAutomatic="1"/>
                  <p:pic>
                    <p:nvPicPr>
                      <p:cNvPr id="0" name=""/>
                      <p:cNvPicPr>
                        <a:picLocks noChangeAspect="1" noChangeArrowheads="1"/>
                      </p:cNvPicPr>
                      <p:nvPr/>
                    </p:nvPicPr>
                    <p:blipFill>
                      <a:blip r:embed="rId4"/>
                      <a:srcRect t="11662"/>
                      <a:stretch>
                        <a:fillRect/>
                      </a:stretch>
                    </p:blipFill>
                    <p:spPr bwMode="auto">
                      <a:xfrm>
                        <a:off x="76200" y="1082675"/>
                        <a:ext cx="8994775"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41</a:t>
            </a:fld>
            <a:endParaRPr lang="pt-BR" sz="1000" b="1" dirty="0" smtClean="0">
              <a:latin typeface="Arial" pitchFamily="34" charset="0"/>
              <a:cs typeface="Arial" pitchFamily="34" charset="0"/>
            </a:endParaRPr>
          </a:p>
        </p:txBody>
      </p:sp>
    </p:spTree>
    <p:extLst>
      <p:ext uri="{BB962C8B-B14F-4D97-AF65-F5344CB8AC3E}">
        <p14:creationId xmlns:p14="http://schemas.microsoft.com/office/powerpoint/2010/main" val="305619812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to 1"/>
          <p:cNvGraphicFramePr>
            <a:graphicFrameLocks noChangeAspect="1"/>
          </p:cNvGraphicFramePr>
          <p:nvPr/>
        </p:nvGraphicFramePr>
        <p:xfrm>
          <a:off x="98425" y="862013"/>
          <a:ext cx="8950325" cy="5600700"/>
        </p:xfrm>
        <a:graphic>
          <a:graphicData uri="http://schemas.openxmlformats.org/presentationml/2006/ole">
            <mc:AlternateContent xmlns:mc="http://schemas.openxmlformats.org/markup-compatibility/2006">
              <mc:Choice xmlns:v="urn:schemas-microsoft-com:vml" Requires="v">
                <p:oleObj spid="_x0000_s45277" name="Planilha" r:id="rId4" imgW="9696474" imgH="6076899" progId="Excel.Sheet.8">
                  <p:link updateAutomatic="1"/>
                </p:oleObj>
              </mc:Choice>
              <mc:Fallback>
                <p:oleObj name="Planilha" r:id="rId4" imgW="9696474" imgH="6076899" progId="Excel.Sheet.8">
                  <p:link updateAutomatic="1"/>
                  <p:pic>
                    <p:nvPicPr>
                      <p:cNvPr id="0" name="Objeto 1"/>
                      <p:cNvPicPr>
                        <a:picLocks noChangeAspect="1" noChangeArrowheads="1"/>
                      </p:cNvPicPr>
                      <p:nvPr/>
                    </p:nvPicPr>
                    <p:blipFill>
                      <a:blip r:embed="rId5">
                        <a:extLst>
                          <a:ext uri="{28A0092B-C50C-407E-A947-70E740481C1C}">
                            <a14:useLocalDpi xmlns:a14="http://schemas.microsoft.com/office/drawing/2010/main" val="0"/>
                          </a:ext>
                        </a:extLst>
                      </a:blip>
                      <a:srcRect t="11693"/>
                      <a:stretch>
                        <a:fillRect/>
                      </a:stretch>
                    </p:blipFill>
                    <p:spPr bwMode="auto">
                      <a:xfrm>
                        <a:off x="98425" y="862013"/>
                        <a:ext cx="89503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endParaRPr lang="pt-BR" sz="1200" b="1">
              <a:solidFill>
                <a:schemeClr val="bg1"/>
              </a:solidFill>
              <a:latin typeface="Arial" charset="0"/>
              <a:cs typeface="Arial" charset="0"/>
            </a:endParaRPr>
          </a:p>
        </p:txBody>
      </p:sp>
      <p:sp>
        <p:nvSpPr>
          <p:cNvPr id="45060" name="Text Box 2"/>
          <p:cNvSpPr txBox="1">
            <a:spLocks noChangeArrowheads="1"/>
          </p:cNvSpPr>
          <p:nvPr/>
        </p:nvSpPr>
        <p:spPr bwMode="auto">
          <a:xfrm>
            <a:off x="352425" y="122238"/>
            <a:ext cx="8791575"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nSpc>
                <a:spcPct val="90000"/>
              </a:lnSpc>
            </a:pPr>
            <a:r>
              <a:rPr lang="pt-BR" sz="2100" b="1">
                <a:latin typeface="Arial" charset="0"/>
                <a:cs typeface="Arial" charset="0"/>
              </a:rPr>
              <a:t>VARIAÇÃO DO NÚMERO DE PESSOAS NAS CLASSES SOCIAIS EM 2000, 2010 E 2020* (PROJEÇÃO), EM MILHÕES DE PESSOAS</a:t>
            </a:r>
          </a:p>
        </p:txBody>
      </p:sp>
      <p:sp>
        <p:nvSpPr>
          <p:cNvPr id="45061" name="Text Box 3"/>
          <p:cNvSpPr txBox="1">
            <a:spLocks noChangeArrowheads="1"/>
          </p:cNvSpPr>
          <p:nvPr/>
        </p:nvSpPr>
        <p:spPr bwMode="auto">
          <a:xfrm>
            <a:off x="352425" y="6324600"/>
            <a:ext cx="654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latin typeface="Arial" charset="0"/>
                <a:cs typeface="Arial" charset="0"/>
              </a:rPr>
              <a:t>FONTE: IBGE</a:t>
            </a:r>
          </a:p>
          <a:p>
            <a:r>
              <a:rPr lang="pt-BR" sz="1000" b="1">
                <a:latin typeface="Arial" charset="0"/>
                <a:cs typeface="Arial" charset="0"/>
              </a:rPr>
              <a:t>ELABORAÇÃO: BRADESCO</a:t>
            </a:r>
          </a:p>
        </p:txBody>
      </p:sp>
      <p:graphicFrame>
        <p:nvGraphicFramePr>
          <p:cNvPr id="45062" name="Objeto 2"/>
          <p:cNvGraphicFramePr>
            <a:graphicFrameLocks noChangeAspect="1"/>
          </p:cNvGraphicFramePr>
          <p:nvPr/>
        </p:nvGraphicFramePr>
        <p:xfrm>
          <a:off x="5556250" y="2636838"/>
          <a:ext cx="3154363" cy="1554162"/>
        </p:xfrm>
        <a:graphic>
          <a:graphicData uri="http://schemas.openxmlformats.org/presentationml/2006/ole">
            <mc:AlternateContent xmlns:mc="http://schemas.openxmlformats.org/markup-compatibility/2006">
              <mc:Choice xmlns:v="urn:schemas-microsoft-com:vml" Requires="v">
                <p:oleObj spid="_x0000_s45278" name="Planilha" r:id="rId6" imgW="2219249" imgH="1009802" progId="Excel.Sheet.12">
                  <p:link updateAutomatic="1"/>
                </p:oleObj>
              </mc:Choice>
              <mc:Fallback>
                <p:oleObj name="Planilha" r:id="rId6" imgW="2219249" imgH="1009802" progId="Excel.Sheet.12">
                  <p:link updateAutomatic="1"/>
                  <p:pic>
                    <p:nvPicPr>
                      <p:cNvPr id="0" name="Obje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2636838"/>
                        <a:ext cx="3154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CaixaDeTexto 3"/>
          <p:cNvSpPr txBox="1">
            <a:spLocks noChangeArrowheads="1"/>
          </p:cNvSpPr>
          <p:nvPr/>
        </p:nvSpPr>
        <p:spPr bwMode="auto">
          <a:xfrm>
            <a:off x="3074988" y="6330950"/>
            <a:ext cx="4408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100" b="1">
                <a:latin typeface="Arial" charset="0"/>
                <a:cs typeface="Arial" charset="0"/>
              </a:rPr>
              <a:t>* cortes das classes em valores de setembro de 2010</a:t>
            </a:r>
          </a:p>
        </p:txBody>
      </p:sp>
      <p:sp>
        <p:nvSpPr>
          <p:cNvPr id="45064" name="Espaço Reservado para Número de Slide 1"/>
          <p:cNvSpPr txBox="1">
            <a:spLocks/>
          </p:cNvSpPr>
          <p:nvPr/>
        </p:nvSpPr>
        <p:spPr bwMode="auto">
          <a:xfrm>
            <a:off x="22225" y="6330950"/>
            <a:ext cx="3587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8C830BAB-C522-4434-89E4-5BAE25C58AAE}" type="slidenum">
              <a:rPr lang="pt-BR" sz="1000">
                <a:latin typeface="Arial" charset="0"/>
              </a:rPr>
              <a:pPr eaLnBrk="1" hangingPunct="1"/>
              <a:t>42</a:t>
            </a:fld>
            <a:endParaRPr lang="pt-BR" sz="1000">
              <a:latin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Número de Slide 1"/>
          <p:cNvSpPr txBox="1">
            <a:spLocks noGrp="1"/>
          </p:cNvSpPr>
          <p:nvPr/>
        </p:nvSpPr>
        <p:spPr bwMode="auto">
          <a:xfrm>
            <a:off x="66675" y="6443663"/>
            <a:ext cx="4953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fld id="{3F1D8102-B564-4C60-A41B-A9CAEFB61F62}" type="slidenum">
              <a:rPr lang="pt-BR" sz="1200" b="1">
                <a:solidFill>
                  <a:schemeClr val="bg1"/>
                </a:solidFill>
                <a:latin typeface="Arial" charset="0"/>
              </a:rPr>
              <a:pPr eaLnBrk="1" hangingPunct="1"/>
              <a:t>43</a:t>
            </a:fld>
            <a:endParaRPr lang="pt-BR" sz="1200" b="1">
              <a:solidFill>
                <a:schemeClr val="bg1"/>
              </a:solidFill>
              <a:latin typeface="Arial" charset="0"/>
            </a:endParaRPr>
          </a:p>
        </p:txBody>
      </p:sp>
      <p:sp>
        <p:nvSpPr>
          <p:cNvPr id="49155" name="Text Box 4"/>
          <p:cNvSpPr txBox="1">
            <a:spLocks noChangeArrowheads="1"/>
          </p:cNvSpPr>
          <p:nvPr/>
        </p:nvSpPr>
        <p:spPr bwMode="auto">
          <a:xfrm>
            <a:off x="1617663" y="1295400"/>
            <a:ext cx="6259512"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lnSpc>
                <a:spcPct val="90000"/>
              </a:lnSpc>
            </a:pPr>
            <a:r>
              <a:rPr lang="en-US" sz="3200" b="1" dirty="0" err="1">
                <a:latin typeface="Arial" charset="0"/>
              </a:rPr>
              <a:t>Fabiana</a:t>
            </a:r>
            <a:r>
              <a:rPr lang="en-US" sz="3200" b="1" dirty="0">
                <a:latin typeface="Arial" charset="0"/>
              </a:rPr>
              <a:t> </a:t>
            </a:r>
            <a:r>
              <a:rPr lang="en-US" sz="3200" b="1" dirty="0" err="1">
                <a:latin typeface="Arial" charset="0"/>
              </a:rPr>
              <a:t>D’Atri</a:t>
            </a:r>
            <a:endParaRPr lang="en-US" sz="3200" b="1" dirty="0">
              <a:latin typeface="Arial" charset="0"/>
            </a:endParaRPr>
          </a:p>
          <a:p>
            <a:pPr algn="ctr">
              <a:lnSpc>
                <a:spcPct val="90000"/>
              </a:lnSpc>
            </a:pPr>
            <a:endParaRPr lang="en-US" sz="3200" b="1" dirty="0">
              <a:latin typeface="Arial" charset="0"/>
            </a:endParaRPr>
          </a:p>
          <a:p>
            <a:pPr algn="ctr">
              <a:lnSpc>
                <a:spcPct val="90000"/>
              </a:lnSpc>
            </a:pPr>
            <a:r>
              <a:rPr lang="en-US" sz="2400" b="1" dirty="0" err="1">
                <a:latin typeface="Arial" charset="0"/>
              </a:rPr>
              <a:t>Economista</a:t>
            </a:r>
            <a:r>
              <a:rPr lang="en-US" sz="2400" b="1" dirty="0">
                <a:latin typeface="Arial" charset="0"/>
              </a:rPr>
              <a:t> </a:t>
            </a:r>
            <a:r>
              <a:rPr lang="en-US" sz="2400" b="1" dirty="0" err="1">
                <a:latin typeface="Arial" charset="0"/>
              </a:rPr>
              <a:t>Sênior</a:t>
            </a:r>
            <a:r>
              <a:rPr lang="en-US" sz="2400" b="1" dirty="0">
                <a:latin typeface="Arial" charset="0"/>
              </a:rPr>
              <a:t> do </a:t>
            </a:r>
            <a:r>
              <a:rPr lang="en-US" sz="2400" b="1" dirty="0" err="1">
                <a:latin typeface="Arial" charset="0"/>
              </a:rPr>
              <a:t>Depec-Bradesco</a:t>
            </a:r>
            <a:endParaRPr lang="en-US" sz="2400" b="1" dirty="0">
              <a:latin typeface="Arial" charset="0"/>
            </a:endParaRPr>
          </a:p>
          <a:p>
            <a:pPr algn="ctr">
              <a:lnSpc>
                <a:spcPct val="90000"/>
              </a:lnSpc>
            </a:pPr>
            <a:endParaRPr lang="en-US" sz="2400" b="1" dirty="0">
              <a:latin typeface="Arial" charset="0"/>
            </a:endParaRPr>
          </a:p>
          <a:p>
            <a:pPr algn="ctr">
              <a:lnSpc>
                <a:spcPct val="90000"/>
              </a:lnSpc>
            </a:pPr>
            <a:r>
              <a:rPr lang="en-US" sz="2400" b="1" dirty="0">
                <a:latin typeface="Arial" charset="0"/>
              </a:rPr>
              <a:t>4</a:t>
            </a:r>
            <a:r>
              <a:rPr lang="en-US" sz="2400" b="1" dirty="0" smtClean="0">
                <a:latin typeface="Arial" charset="0"/>
              </a:rPr>
              <a:t>968.fabiana@bradesco.com.br</a:t>
            </a:r>
            <a:endParaRPr lang="pt-BR" sz="2400" b="1" dirty="0">
              <a:latin typeface="Arial" charset="0"/>
            </a:endParaRPr>
          </a:p>
          <a:p>
            <a:pPr algn="ctr">
              <a:lnSpc>
                <a:spcPct val="90000"/>
              </a:lnSpc>
            </a:pPr>
            <a:endParaRPr lang="pt-BR" sz="2400" b="1" dirty="0">
              <a:latin typeface="Arial" charset="0"/>
            </a:endParaRPr>
          </a:p>
          <a:p>
            <a:pPr algn="ctr">
              <a:lnSpc>
                <a:spcPct val="90000"/>
              </a:lnSpc>
            </a:pPr>
            <a:r>
              <a:rPr lang="pt-BR" sz="2400" b="1" dirty="0">
                <a:latin typeface="Arial" charset="0"/>
              </a:rPr>
              <a:t>WWW.ECONOMIAEMDIA.COM.BR</a:t>
            </a:r>
          </a:p>
        </p:txBody>
      </p:sp>
      <p:sp>
        <p:nvSpPr>
          <p:cNvPr id="49156" name="Rectangle 5"/>
          <p:cNvSpPr>
            <a:spLocks noChangeArrowheads="1"/>
          </p:cNvSpPr>
          <p:nvPr/>
        </p:nvSpPr>
        <p:spPr bwMode="auto">
          <a:xfrm>
            <a:off x="280988" y="4868863"/>
            <a:ext cx="86518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fontAlgn="ctr" hangingPunct="0"/>
            <a:r>
              <a:rPr lang="pt-BR" sz="1000"/>
              <a:t>O DEPEC – BRADESCO não se responsabiliza por quaisquer atos/decisões tomadas com base nas informações disponibilizadas por suas publicações e projeções. Todos os dados ou opiniões dos informativos aqui presentes são rigorosamente apurados e elaborados por profissionais plenamente qualificados, mas não devem ser tomados, em nenhuma hipótese, como base, balizamento, guia ou norma para qualquer documento, avaliações, julgamentos ou tomadas de decisões, sejam de natureza formal ou informal. Desse modo, ressaltamos que todas as consequências ou responsabilidades pelo uso de quaisquer dados ou análises desta publicação são assumidas exclusivamente pelo usuário, eximindo o BRADESCO de todas as ações decorrentes do uso deste material. Lembramos ainda que o acesso a essas informações implica a total aceitação deste termo de responsabilidade e uso.</a:t>
            </a:r>
          </a:p>
          <a:p>
            <a:pPr algn="just" eaLnBrk="0" fontAlgn="ctr" hangingPunct="0"/>
            <a:endParaRPr lang="pt-BR" sz="1000"/>
          </a:p>
          <a:p>
            <a:pPr algn="just" eaLnBrk="0" fontAlgn="ctr" hangingPunct="0"/>
            <a:r>
              <a:rPr lang="pt-BR" sz="1000"/>
              <a:t>A reprodução total ou parcial desta publicação é expressamente proibida, exceto com a autorização do Banco BRADESCO ou a citação por completo da fonte (nomes dos autores, da publicação e do Banco BRADESCO).</a:t>
            </a:r>
          </a:p>
          <a:p>
            <a:pPr algn="just" eaLnBrk="0" fontAlgn="ctr" hangingPunct="0"/>
            <a:endParaRPr lang="pt-BR" sz="10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3"/>
          <p:cNvSpPr>
            <a:spLocks noChangeArrowheads="1"/>
          </p:cNvSpPr>
          <p:nvPr/>
        </p:nvSpPr>
        <p:spPr bwMode="auto">
          <a:xfrm>
            <a:off x="1064574" y="187001"/>
            <a:ext cx="777462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nchor="ctr">
            <a:spAutoFit/>
          </a:bodyPr>
          <a:lstStyle/>
          <a:p>
            <a:pPr eaLnBrk="0" hangingPunct="0">
              <a:lnSpc>
                <a:spcPct val="90000"/>
              </a:lnSpc>
            </a:pPr>
            <a:r>
              <a:rPr lang="pt-BR" sz="2000" b="1" dirty="0">
                <a:latin typeface="Arial" pitchFamily="34" charset="0"/>
                <a:cs typeface="Arial" pitchFamily="34" charset="0"/>
              </a:rPr>
              <a:t>EMERGENTES: CRESCIMENTO PIB REAL (%)</a:t>
            </a:r>
          </a:p>
        </p:txBody>
      </p:sp>
      <p:graphicFrame>
        <p:nvGraphicFramePr>
          <p:cNvPr id="2" name="Objeto 1"/>
          <p:cNvGraphicFramePr>
            <a:graphicFrameLocks noChangeAspect="1"/>
          </p:cNvGraphicFramePr>
          <p:nvPr>
            <p:extLst>
              <p:ext uri="{D42A27DB-BD31-4B8C-83A1-F6EECF244321}">
                <p14:modId xmlns:p14="http://schemas.microsoft.com/office/powerpoint/2010/main" val="3185146707"/>
              </p:ext>
            </p:extLst>
          </p:nvPr>
        </p:nvGraphicFramePr>
        <p:xfrm>
          <a:off x="-50800" y="845898"/>
          <a:ext cx="9199564" cy="5608639"/>
        </p:xfrm>
        <a:graphic>
          <a:graphicData uri="http://schemas.openxmlformats.org/presentationml/2006/ole">
            <mc:AlternateContent xmlns:mc="http://schemas.openxmlformats.org/markup-compatibility/2006">
              <mc:Choice xmlns:v="urn:schemas-microsoft-com:vml" Requires="v">
                <p:oleObj spid="_x0000_s182289" name="Planilha" r:id="rId4" imgW="8610570" imgH="5962740" progId="Excel.Sheet.12">
                  <p:link updateAutomatic="1"/>
                </p:oleObj>
              </mc:Choice>
              <mc:Fallback>
                <p:oleObj name="Planilha" r:id="rId4" imgW="8610570" imgH="5962740" progId="Excel.Sheet.12">
                  <p:link updateAutomatic="1"/>
                  <p:pic>
                    <p:nvPicPr>
                      <p:cNvPr id="0" name=""/>
                      <p:cNvPicPr/>
                      <p:nvPr/>
                    </p:nvPicPr>
                    <p:blipFill>
                      <a:blip r:embed="rId5"/>
                      <a:srcRect t="11945"/>
                      <a:stretch>
                        <a:fillRect/>
                      </a:stretch>
                    </p:blipFill>
                    <p:spPr>
                      <a:xfrm>
                        <a:off x="-50800" y="845898"/>
                        <a:ext cx="9199564" cy="5608639"/>
                      </a:xfrm>
                      <a:prstGeom prst="rect">
                        <a:avLst/>
                      </a:prstGeom>
                    </p:spPr>
                  </p:pic>
                </p:oleObj>
              </mc:Fallback>
            </mc:AlternateContent>
          </a:graphicData>
        </a:graphic>
      </p:graphicFrame>
      <p:sp>
        <p:nvSpPr>
          <p:cNvPr id="6" name="Text Box 5"/>
          <p:cNvSpPr txBox="1">
            <a:spLocks noChangeArrowheads="1"/>
          </p:cNvSpPr>
          <p:nvPr/>
        </p:nvSpPr>
        <p:spPr bwMode="auto">
          <a:xfrm>
            <a:off x="695045" y="6310462"/>
            <a:ext cx="4723576"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19" rIns="91440" bIns="45719">
            <a:spAutoFit/>
          </a:bodyPr>
          <a:lstStyle>
            <a:lvl1pPr eaLnBrk="0" hangingPunct="0">
              <a:defRPr sz="2100" b="1">
                <a:solidFill>
                  <a:schemeClr val="tx1"/>
                </a:solidFill>
                <a:latin typeface="Arial" charset="0"/>
              </a:defRPr>
            </a:lvl1pPr>
            <a:lvl2pPr marL="742950" indent="-285750" eaLnBrk="0" hangingPunct="0">
              <a:defRPr sz="2100" b="1">
                <a:solidFill>
                  <a:schemeClr val="tx1"/>
                </a:solidFill>
                <a:latin typeface="Arial" charset="0"/>
              </a:defRPr>
            </a:lvl2pPr>
            <a:lvl3pPr marL="1143000" indent="-228600" eaLnBrk="0" hangingPunct="0">
              <a:defRPr sz="2100" b="1">
                <a:solidFill>
                  <a:schemeClr val="tx1"/>
                </a:solidFill>
                <a:latin typeface="Arial" charset="0"/>
              </a:defRPr>
            </a:lvl3pPr>
            <a:lvl4pPr marL="1600200" indent="-228600" eaLnBrk="0" hangingPunct="0">
              <a:defRPr sz="2100" b="1">
                <a:solidFill>
                  <a:schemeClr val="tx1"/>
                </a:solidFill>
                <a:latin typeface="Arial" charset="0"/>
              </a:defRPr>
            </a:lvl4pPr>
            <a:lvl5pPr marL="2057400" indent="-228600" eaLnBrk="0" hangingPunct="0">
              <a:defRPr sz="2100" b="1">
                <a:solidFill>
                  <a:schemeClr val="tx1"/>
                </a:solidFill>
                <a:latin typeface="Arial" charset="0"/>
              </a:defRPr>
            </a:lvl5pPr>
            <a:lvl6pPr marL="2514600" indent="-228600" eaLnBrk="0" fontAlgn="base" hangingPunct="0">
              <a:spcBef>
                <a:spcPct val="0"/>
              </a:spcBef>
              <a:spcAft>
                <a:spcPct val="0"/>
              </a:spcAft>
              <a:defRPr sz="2100" b="1">
                <a:solidFill>
                  <a:schemeClr val="tx1"/>
                </a:solidFill>
                <a:latin typeface="Arial" charset="0"/>
              </a:defRPr>
            </a:lvl6pPr>
            <a:lvl7pPr marL="2971800" indent="-228600" eaLnBrk="0" fontAlgn="base" hangingPunct="0">
              <a:spcBef>
                <a:spcPct val="0"/>
              </a:spcBef>
              <a:spcAft>
                <a:spcPct val="0"/>
              </a:spcAft>
              <a:defRPr sz="2100" b="1">
                <a:solidFill>
                  <a:schemeClr val="tx1"/>
                </a:solidFill>
                <a:latin typeface="Arial" charset="0"/>
              </a:defRPr>
            </a:lvl7pPr>
            <a:lvl8pPr marL="3429000" indent="-228600" eaLnBrk="0" fontAlgn="base" hangingPunct="0">
              <a:spcBef>
                <a:spcPct val="0"/>
              </a:spcBef>
              <a:spcAft>
                <a:spcPct val="0"/>
              </a:spcAft>
              <a:defRPr sz="2100" b="1">
                <a:solidFill>
                  <a:schemeClr val="tx1"/>
                </a:solidFill>
                <a:latin typeface="Arial" charset="0"/>
              </a:defRPr>
            </a:lvl8pPr>
            <a:lvl9pPr marL="3886200" indent="-228600" eaLnBrk="0" fontAlgn="base" hangingPunct="0">
              <a:spcBef>
                <a:spcPct val="0"/>
              </a:spcBef>
              <a:spcAft>
                <a:spcPct val="0"/>
              </a:spcAft>
              <a:defRPr sz="2100" b="1">
                <a:solidFill>
                  <a:schemeClr val="tx1"/>
                </a:solidFill>
                <a:latin typeface="Arial" charset="0"/>
              </a:defRPr>
            </a:lvl9pPr>
          </a:lstStyle>
          <a:p>
            <a:r>
              <a:rPr lang="pt-BR" sz="1200" dirty="0"/>
              <a:t>FONTE: FMI</a:t>
            </a:r>
          </a:p>
          <a:p>
            <a:r>
              <a:rPr lang="pt-BR" sz="1200" dirty="0"/>
              <a:t>ELABORAÇÃO: BRADESCO</a:t>
            </a:r>
          </a:p>
        </p:txBody>
      </p:sp>
    </p:spTree>
    <p:extLst>
      <p:ext uri="{BB962C8B-B14F-4D97-AF65-F5344CB8AC3E}">
        <p14:creationId xmlns:p14="http://schemas.microsoft.com/office/powerpoint/2010/main" val="8275370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152400"/>
            <a:ext cx="79803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lnSpc>
                <a:spcPct val="85000"/>
              </a:lnSpc>
            </a:pPr>
            <a:r>
              <a:rPr lang="pt-BR" sz="2100" b="1">
                <a:solidFill>
                  <a:srgbClr val="000000"/>
                </a:solidFill>
                <a:latin typeface="Arial" charset="0"/>
              </a:rPr>
              <a:t>COMMODITIES: EVOLUÇÃO ÍNDICES AGRÍCOLAS, INDUSTRIAIS E ENERGÉTICAS 2002-2011</a:t>
            </a:r>
          </a:p>
        </p:txBody>
      </p:sp>
      <p:sp>
        <p:nvSpPr>
          <p:cNvPr id="7171" name="Text Box 4"/>
          <p:cNvSpPr txBox="1">
            <a:spLocks noChangeArrowheads="1"/>
          </p:cNvSpPr>
          <p:nvPr/>
        </p:nvSpPr>
        <p:spPr bwMode="auto">
          <a:xfrm>
            <a:off x="422275" y="6248400"/>
            <a:ext cx="2320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solidFill>
                  <a:srgbClr val="000000"/>
                </a:solidFill>
                <a:latin typeface="Arial" charset="0"/>
              </a:rPr>
              <a:t>FONTE: BLOOMBERG</a:t>
            </a:r>
          </a:p>
          <a:p>
            <a:pPr eaLnBrk="1" hangingPunct="1"/>
            <a:r>
              <a:rPr lang="pt-BR" sz="1000" b="1">
                <a:solidFill>
                  <a:srgbClr val="000000"/>
                </a:solidFill>
                <a:latin typeface="Arial" charset="0"/>
              </a:rPr>
              <a:t>ELABORAÇÃO: BRADESCO</a:t>
            </a:r>
          </a:p>
        </p:txBody>
      </p:sp>
      <p:graphicFrame>
        <p:nvGraphicFramePr>
          <p:cNvPr id="7172" name="Objeto 1"/>
          <p:cNvGraphicFramePr>
            <a:graphicFrameLocks noChangeAspect="1"/>
          </p:cNvGraphicFramePr>
          <p:nvPr>
            <p:extLst>
              <p:ext uri="{D42A27DB-BD31-4B8C-83A1-F6EECF244321}">
                <p14:modId xmlns:p14="http://schemas.microsoft.com/office/powerpoint/2010/main" val="3748466763"/>
              </p:ext>
            </p:extLst>
          </p:nvPr>
        </p:nvGraphicFramePr>
        <p:xfrm>
          <a:off x="-25400" y="852488"/>
          <a:ext cx="9169400" cy="5187950"/>
        </p:xfrm>
        <a:graphic>
          <a:graphicData uri="http://schemas.openxmlformats.org/presentationml/2006/ole">
            <mc:AlternateContent xmlns:mc="http://schemas.openxmlformats.org/markup-compatibility/2006">
              <mc:Choice xmlns:v="urn:schemas-microsoft-com:vml" Requires="v">
                <p:oleObj spid="_x0000_s7281" name="Planilha Habilitada para Macro" r:id="rId3" imgW="9744030" imgH="6105615" progId="Excel.SheetMacroEnabled.12">
                  <p:link updateAutomatic="1"/>
                </p:oleObj>
              </mc:Choice>
              <mc:Fallback>
                <p:oleObj name="Planilha Habilitada para Macro" r:id="rId3" imgW="9744030" imgH="6105615" progId="Excel.SheetMacroEnabled.12">
                  <p:link updateAutomatic="1"/>
                  <p:pic>
                    <p:nvPicPr>
                      <p:cNvPr id="0" name="Objeto 1"/>
                      <p:cNvPicPr>
                        <a:picLocks noChangeAspect="1" noChangeArrowheads="1"/>
                      </p:cNvPicPr>
                      <p:nvPr/>
                    </p:nvPicPr>
                    <p:blipFill>
                      <a:blip r:embed="rId4"/>
                      <a:srcRect t="9689"/>
                      <a:stretch>
                        <a:fillRect/>
                      </a:stretch>
                    </p:blipFill>
                    <p:spPr bwMode="auto">
                      <a:xfrm>
                        <a:off x="-25400" y="852488"/>
                        <a:ext cx="91694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6</a:t>
            </a:fld>
            <a:endParaRPr lang="pt-BR" sz="1000" b="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561975" y="1219200"/>
            <a:ext cx="7953375" cy="4648200"/>
          </a:xfrm>
          <a:prstGeom prst="roundRect">
            <a:avLst>
              <a:gd name="adj" fmla="val 11509"/>
            </a:avLst>
          </a:prstGeom>
          <a:gradFill rotWithShape="0">
            <a:gsLst>
              <a:gs pos="0">
                <a:srgbClr val="FFCC00"/>
              </a:gs>
              <a:gs pos="50000">
                <a:srgbClr val="FFFFFF"/>
              </a:gs>
              <a:gs pos="100000">
                <a:srgbClr val="FFCC00"/>
              </a:gs>
            </a:gsLst>
            <a:lin ang="5400000" scaled="1"/>
          </a:gradFill>
          <a:ln w="9525">
            <a:round/>
            <a:headEnd/>
            <a:tailEnd/>
          </a:ln>
          <a:scene3d>
            <a:camera prst="legacyObliqueBottomRight"/>
            <a:lightRig rig="legacyFlat3" dir="b"/>
          </a:scene3d>
          <a:sp3d extrusionH="201600" prstMaterial="legacyMatte">
            <a:bevelT w="13500" h="13500" prst="angle"/>
            <a:bevelB w="13500" h="13500" prst="angle"/>
            <a:extrusionClr>
              <a:srgbClr val="FFCC00"/>
            </a:extrusionClr>
          </a:sp3d>
        </p:spPr>
        <p:txBody>
          <a:bodyPr wrap="none" anchor="ctr">
            <a:flatTx/>
          </a:bodyPr>
          <a:lstStyle/>
          <a:p>
            <a:endParaRPr lang="pt-BR"/>
          </a:p>
        </p:txBody>
      </p:sp>
      <p:sp>
        <p:nvSpPr>
          <p:cNvPr id="11267" name="Text Box 3"/>
          <p:cNvSpPr txBox="1">
            <a:spLocks noChangeArrowheads="1"/>
          </p:cNvSpPr>
          <p:nvPr/>
        </p:nvSpPr>
        <p:spPr bwMode="auto">
          <a:xfrm>
            <a:off x="685800" y="2640013"/>
            <a:ext cx="78787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lnSpc>
                <a:spcPct val="85000"/>
              </a:lnSpc>
            </a:pPr>
            <a:r>
              <a:rPr lang="pt-BR" sz="7000" b="1">
                <a:latin typeface="Arial" charset="0"/>
                <a:cs typeface="Arial" charset="0"/>
              </a:rPr>
              <a:t>BRASIL EM 2011/2012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12"/>
          <p:cNvSpPr txBox="1">
            <a:spLocks noChangeArrowheads="1"/>
          </p:cNvSpPr>
          <p:nvPr/>
        </p:nvSpPr>
        <p:spPr bwMode="auto">
          <a:xfrm>
            <a:off x="381000" y="381000"/>
            <a:ext cx="8534400" cy="60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90000"/>
              </a:lnSpc>
            </a:pPr>
            <a:endParaRPr lang="en-US" sz="4800" b="1" dirty="0" smtClean="0">
              <a:solidFill>
                <a:srgbClr val="000066"/>
              </a:solidFill>
              <a:latin typeface="Arial" pitchFamily="34" charset="0"/>
            </a:endParaRPr>
          </a:p>
          <a:p>
            <a:pPr algn="ctr">
              <a:lnSpc>
                <a:spcPct val="90000"/>
              </a:lnSpc>
            </a:pPr>
            <a:r>
              <a:rPr lang="en-US" sz="4800" b="1" dirty="0" smtClean="0">
                <a:solidFill>
                  <a:srgbClr val="000066"/>
                </a:solidFill>
                <a:latin typeface="Arial" pitchFamily="34" charset="0"/>
              </a:rPr>
              <a:t>COMEÇANDO PELA TAXA DE CÂMBIO ...</a:t>
            </a:r>
          </a:p>
          <a:p>
            <a:pPr algn="ctr">
              <a:lnSpc>
                <a:spcPct val="90000"/>
              </a:lnSpc>
            </a:pPr>
            <a:endParaRPr lang="en-US" sz="4800" b="1" i="1" dirty="0">
              <a:solidFill>
                <a:srgbClr val="000066"/>
              </a:solidFill>
              <a:latin typeface="Arial" pitchFamily="34" charset="0"/>
            </a:endParaRPr>
          </a:p>
          <a:p>
            <a:pPr algn="ctr">
              <a:lnSpc>
                <a:spcPct val="90000"/>
              </a:lnSpc>
            </a:pPr>
            <a:r>
              <a:rPr lang="en-US" sz="4800" b="1" i="1" dirty="0" smtClean="0">
                <a:solidFill>
                  <a:srgbClr val="000066"/>
                </a:solidFill>
                <a:latin typeface="Arial" pitchFamily="34" charset="0"/>
              </a:rPr>
              <a:t>ANALISAR: COMPORTAMENTO DO DÓLAR, DOS PREÇOS DAS COMMODITIES E DO FLUXO DE CAPITAL.</a:t>
            </a:r>
            <a:endParaRPr lang="pt-BR" sz="4800" b="1" i="1" dirty="0">
              <a:solidFill>
                <a:srgbClr val="C00000"/>
              </a:solidFill>
              <a:latin typeface="Arial" pitchFamily="34" charset="0"/>
            </a:endParaRPr>
          </a:p>
        </p:txBody>
      </p:sp>
      <p:sp>
        <p:nvSpPr>
          <p:cNvPr id="3"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8</a:t>
            </a:fld>
            <a:endParaRPr lang="pt-BR" sz="1000" b="1" dirty="0" smtClean="0">
              <a:latin typeface="Arial" pitchFamily="34" charset="0"/>
              <a:cs typeface="Arial" pitchFamily="34" charset="0"/>
            </a:endParaRPr>
          </a:p>
        </p:txBody>
      </p:sp>
    </p:spTree>
    <p:extLst>
      <p:ext uri="{BB962C8B-B14F-4D97-AF65-F5344CB8AC3E}">
        <p14:creationId xmlns:p14="http://schemas.microsoft.com/office/powerpoint/2010/main" val="19913528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04800" y="0"/>
            <a:ext cx="87550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pt-BR" sz="2100" b="1">
                <a:latin typeface="Arial" charset="0"/>
              </a:rPr>
              <a:t>EVOLUÇÃO DA PARTICIPAÇÃO DE COMMODITIES E QUASE COMMODITIES NA PAUTA DE EXPORTAÇÃO BRASILEIRA 2000-2011 </a:t>
            </a:r>
          </a:p>
        </p:txBody>
      </p:sp>
      <p:sp>
        <p:nvSpPr>
          <p:cNvPr id="12291" name="Text Box 3"/>
          <p:cNvSpPr txBox="1">
            <a:spLocks noChangeArrowheads="1"/>
          </p:cNvSpPr>
          <p:nvPr/>
        </p:nvSpPr>
        <p:spPr bwMode="auto">
          <a:xfrm>
            <a:off x="381000" y="6338888"/>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pt-BR" sz="1000" b="1">
                <a:solidFill>
                  <a:schemeClr val="bg1"/>
                </a:solidFill>
                <a:latin typeface="Arial" charset="0"/>
                <a:cs typeface="Arial" charset="0"/>
              </a:rPr>
              <a:t>FONTE: MDIC</a:t>
            </a:r>
          </a:p>
          <a:p>
            <a:r>
              <a:rPr lang="pt-BR" sz="1000" b="1">
                <a:solidFill>
                  <a:schemeClr val="bg1"/>
                </a:solidFill>
                <a:latin typeface="Arial" charset="0"/>
                <a:cs typeface="Arial" charset="0"/>
              </a:rPr>
              <a:t>ELABORAÇÃO: BRADESCO</a:t>
            </a:r>
          </a:p>
        </p:txBody>
      </p:sp>
      <p:graphicFrame>
        <p:nvGraphicFramePr>
          <p:cNvPr id="12292" name="Objeto 1"/>
          <p:cNvGraphicFramePr>
            <a:graphicFrameLocks noChangeAspect="1"/>
          </p:cNvGraphicFramePr>
          <p:nvPr>
            <p:extLst>
              <p:ext uri="{D42A27DB-BD31-4B8C-83A1-F6EECF244321}">
                <p14:modId xmlns:p14="http://schemas.microsoft.com/office/powerpoint/2010/main" val="2252669620"/>
              </p:ext>
            </p:extLst>
          </p:nvPr>
        </p:nvGraphicFramePr>
        <p:xfrm>
          <a:off x="82550" y="941388"/>
          <a:ext cx="9191625" cy="5430837"/>
        </p:xfrm>
        <a:graphic>
          <a:graphicData uri="http://schemas.openxmlformats.org/presentationml/2006/ole">
            <mc:AlternateContent xmlns:mc="http://schemas.openxmlformats.org/markup-compatibility/2006">
              <mc:Choice xmlns:v="urn:schemas-microsoft-com:vml" Requires="v">
                <p:oleObj spid="_x0000_s12405" name="Planilha" r:id="rId3" imgW="9239130" imgH="5753010" progId="Excel.Sheet.8">
                  <p:link updateAutomatic="1"/>
                </p:oleObj>
              </mc:Choice>
              <mc:Fallback>
                <p:oleObj name="Planilha" r:id="rId3" imgW="9239130" imgH="5753010" progId="Excel.Sheet.8">
                  <p:link updateAutomatic="1"/>
                  <p:pic>
                    <p:nvPicPr>
                      <p:cNvPr id="0" name="Objeto 1"/>
                      <p:cNvPicPr>
                        <a:picLocks noChangeAspect="1" noChangeArrowheads="1"/>
                      </p:cNvPicPr>
                      <p:nvPr/>
                    </p:nvPicPr>
                    <p:blipFill>
                      <a:blip r:embed="rId4"/>
                      <a:srcRect t="12390"/>
                      <a:stretch>
                        <a:fillRect/>
                      </a:stretch>
                    </p:blipFill>
                    <p:spPr bwMode="auto">
                      <a:xfrm>
                        <a:off x="82550" y="941388"/>
                        <a:ext cx="9191625"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Text Box 3"/>
          <p:cNvSpPr txBox="1">
            <a:spLocks noChangeArrowheads="1"/>
          </p:cNvSpPr>
          <p:nvPr/>
        </p:nvSpPr>
        <p:spPr bwMode="auto">
          <a:xfrm>
            <a:off x="533400" y="6324600"/>
            <a:ext cx="210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pt-BR" sz="1000" b="1">
                <a:latin typeface="Arial" charset="0"/>
              </a:rPr>
              <a:t>FONTE: SECEX</a:t>
            </a:r>
          </a:p>
          <a:p>
            <a:pPr eaLnBrk="1" hangingPunct="1"/>
            <a:r>
              <a:rPr lang="pt-BR" sz="1000" b="1">
                <a:latin typeface="Arial" charset="0"/>
              </a:rPr>
              <a:t>ELABORAÇÃO: BRADESCO</a:t>
            </a:r>
          </a:p>
        </p:txBody>
      </p:sp>
      <p:sp>
        <p:nvSpPr>
          <p:cNvPr id="8" name="Espaço Reservado para Número de Slide 1"/>
          <p:cNvSpPr>
            <a:spLocks noGrp="1"/>
          </p:cNvSpPr>
          <p:nvPr>
            <p:ph type="sldNum" sz="quarter" idx="4294967295"/>
          </p:nvPr>
        </p:nvSpPr>
        <p:spPr>
          <a:xfrm>
            <a:off x="67408" y="6443663"/>
            <a:ext cx="493835" cy="195262"/>
          </a:xfrm>
          <a:prstGeom prst="rect">
            <a:avLst/>
          </a:prstGeom>
          <a:noFill/>
        </p:spPr>
        <p:txBody>
          <a:bodyPr/>
          <a:lstStyle/>
          <a:p>
            <a:fld id="{9CABC570-554A-4B05-A899-E66D8B208BFE}" type="slidenum">
              <a:rPr lang="pt-BR" sz="1000" b="1" smtClean="0">
                <a:latin typeface="Arial" pitchFamily="34" charset="0"/>
                <a:cs typeface="Arial" pitchFamily="34" charset="0"/>
              </a:rPr>
              <a:pPr/>
              <a:t>9</a:t>
            </a:fld>
            <a:endParaRPr lang="pt-BR" sz="1000" b="1" dirty="0" smtClean="0">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XIOM-LINK-NUM=7" val="0000-0000-0000-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8148</TotalTime>
  <Words>1139</Words>
  <Application>Microsoft Office PowerPoint</Application>
  <PresentationFormat>Apresentação na tela (4:3)</PresentationFormat>
  <Paragraphs>205</Paragraphs>
  <Slides>43</Slides>
  <Notes>26</Notes>
  <HiddenSlides>0</HiddenSlides>
  <MMClips>0</MMClips>
  <ScaleCrop>false</ScaleCrop>
  <HeadingPairs>
    <vt:vector size="6" baseType="variant">
      <vt:variant>
        <vt:lpstr>Tema</vt:lpstr>
      </vt:variant>
      <vt:variant>
        <vt:i4>1</vt:i4>
      </vt:variant>
      <vt:variant>
        <vt:lpstr>Vínculos</vt:lpstr>
      </vt:variant>
      <vt:variant>
        <vt:i4>37</vt:i4>
      </vt:variant>
      <vt:variant>
        <vt:lpstr>Títulos de slides</vt:lpstr>
      </vt:variant>
      <vt:variant>
        <vt:i4>43</vt:i4>
      </vt:variant>
    </vt:vector>
  </HeadingPairs>
  <TitlesOfParts>
    <vt:vector size="81" baseType="lpstr">
      <vt:lpstr>Office Theme</vt:lpstr>
      <vt:lpstr>\\d4968s001\D4968\Secoes\D4968S002\Comum_S002\Area Economica\Analises_Projecoes\Internacional\Nova Organização\Dados Mundiais\PIB mundial FMI.xlsx!Cres. Mundo</vt:lpstr>
      <vt:lpstr>\\d4968s001\D4968\Secoes\D4968S002\Comum_S002\Area Economica\Analises_Projecoes\Internacional\Nova Organização\Dados Mundiais\PIB mundial FMI.xlsx!DESENVOLVIDOS</vt:lpstr>
      <vt:lpstr>\\d4968s001\D4968\Secoes\D4968S002\Comum_S002\Area Economica\Analises_Projecoes\Internacional\Nova Organização\Dados Mundiais\PIB mundial FMI.xlsx!EMERGENTES</vt:lpstr>
      <vt:lpstr>\\d4968s001\D4968\Secoes\D4968S002\Comum_S002\Area Economica\Analises_Projecoes\Commodities\Indice_Commodities\Base X.xlsm!Graf Indices</vt:lpstr>
      <vt:lpstr>\\d4968s001\D4968\Secoes\D4968S002\Comum_S002\Area Economica\Analises_Projecoes\Contas_Externas\Balanca_Comercial\Exportação Desagregada\Série Histórica x.xls!Gráf2</vt:lpstr>
      <vt:lpstr>\\d4968s001\D4968\Secoes\D4968S002\Comum_S002\Area Economica\Analises_Projecoes\Contas_Externas\Balanca_Comercial\Dados_funcex Graficos_diversos.xls!TT</vt:lpstr>
      <vt:lpstr>\\d4968s001\D4968\Secoes\D4968S002\Comum_S002\Area Economica\Bloomberg\Bases\moedas.xlsm!Dolar</vt:lpstr>
      <vt:lpstr>\\d4968s001\D4968\Secoes\D4968S002\Comum_S002\Area Economica\Analises_Projecoes\Contas_Externas\Balanca_Comercial\Dados_funcex Graficos_diversos.xls!Gráf3</vt:lpstr>
      <vt:lpstr>\\d4968s001\D4968\Secoes\D4968S002\Comum_S002\Area Economica\Analises_Projecoes\Contas_Externas\Balanca_Comercial\Balança_mensal_graficos.xls!Gráf7</vt:lpstr>
      <vt:lpstr>\\d4968s001\D4968\Secoes\D4968S002\Comum_S002\Area Economica\Banco_de_Dados\Setorial\Caged\Base_Caged_dessaz.xlsx!Gráf_dessaz (MM3M)</vt:lpstr>
      <vt:lpstr>\\d4968s001\D4968\Secoes\D4968S002\Comum_S002\Area Economica\Banco_de_Dados\Setorial\Caged\Base_Caged_dessaz.xlsx!Gráf_agrop</vt:lpstr>
      <vt:lpstr>\\d4968s001\D4968\Secoes\D4968S002\Comum_S002\Area Economica\Analises_Projecoes\Atividade\Emprego_e_Renda\PME_IBGE\PME_IBGE.XLS!Graf Média Ano</vt:lpstr>
      <vt:lpstr>\\d4968s001\D4968\Secoes\D4968S002\Comum_S002\Area Economica\Base Apresentações\Comite\2011\Novembro\Censo 2010\Resultados preliminares da amostra\resultados preliminares da amostra.xls!Gráf1 (8)</vt:lpstr>
      <vt:lpstr>\\d4968s001\D4968\Secoes\D4968S002\Comum_S002\Area Economica\Analises_Projecoes\Fiscal\Governo Central\Despesas.xls!Gráf1</vt:lpstr>
      <vt:lpstr>\\d4968s001\D4968\Secoes\D4968S002\Comum_S002\Area Economica\Analises_Projecoes\Atividade\Atividade Gráficos.xlsx!Graf Massa Ampliada</vt:lpstr>
      <vt:lpstr>\\d4968s001\D4968\Secoes\D4968S002\Comum_S002\Area Economica\Analises_Projecoes\Setorial\Agricultura\Renda Agrícola\Renda Agrícola Nova.xls!Gráfvariação região var 2010 11</vt:lpstr>
      <vt:lpstr>\\d4968s001\D4968\Secoes\D4968S002\Comum_S002\Area Economica\Analises_Projecoes\Setorial\Agricultura\Renda Agrícola\Renda Agrícola Nova.xls!Gráfvariação região var 11 12</vt:lpstr>
      <vt:lpstr>\\d4968s001\D4968\Secoes\D4968S002\Comum_S002\Area Economica\Analises_Projecoes\Setorial\Agricultura\03 - Café\5 - Produção e Consumo Mundial de Café.xls!Gráfprodxcons</vt:lpstr>
      <vt:lpstr>\\d4968s001\D4968\Secoes\D4968S002\Comum_S002\Area Economica\Analises_Projecoes\Setorial\Agricultura\01 - Grãos\08 - Preços Agrícolas - Internacionais.xlsm!Gráf13</vt:lpstr>
      <vt:lpstr>\\d4968s001\D4968\Secoes\D4968S002\Comum_S002\Area Economica\Analises_Projecoes\Setorial\Agricultura\01 - Grãos\09 - Preços Agrícolas - Nacionais.xlsm!Gráf8</vt:lpstr>
      <vt:lpstr>\\d4968s001\D4968\Secoes\D4968S002\Comum_S002\Area Economica\Analises_Projecoes\Setorial\Agricultura\03 - Café\5 - Produção e Consumo Mundial de Café.xls!Gráfestoque consumo</vt:lpstr>
      <vt:lpstr>\\d4968s001\D4968\Secoes\D4968S002\Comum_S002\Area Economica\Analises_Projecoes\Setorial\Agricultura\03 - Café\7 - Consumo nacional de café.xls!Gráfconsumo (2)</vt:lpstr>
      <vt:lpstr>\\d4968s001\D4968\Secoes\D4968S002\Comum_S002\Area Economica\Crédito\dados\Crédito dados deflacionados e dessaz.xls!Gráf10</vt:lpstr>
      <vt:lpstr>\\d4968s001\D4968\Secoes\D4968S002\Comum_S002\Area Economica\Analises_Projecoes\Atividade\Atividade Gráficos.xlsx!Graf PMC</vt:lpstr>
      <vt:lpstr>\\d4968s001\D4968\Secoes\D4968S002\Comum_S002\Area Economica\Analises_Projecoes\Atividade\Atividade Gráficos.xlsx!Graf PIM</vt:lpstr>
      <vt:lpstr>\\d4968s001\D4968\Secoes\D4968S002\Comum_S002\Area Economica\INFLACAO\projecoes_inflacao.xlsm!Gráf66</vt:lpstr>
      <vt:lpstr>\\d4968s001\D4968\Secoes\D4968S002\Comum_S002\Area Economica\INFLACAO\IPCA\ipca nucleos consolidado1.xlsm!Gráf69</vt:lpstr>
      <vt:lpstr>\\d4968s001\D4968\Secoes\D4968S002\Comum_S002\Area Economica\INFLACAO\projecoes_inflacao.xlsm!Gráf85</vt:lpstr>
      <vt:lpstr>\\d4968s001\D4968\Secoes\D4968S002\Comum_S002\Area Economica\Analises_Projecoes\Politica_Monetaria\Juros\Juros Consolidado.xls!G Selic (4)</vt:lpstr>
      <vt:lpstr>\\d4968s001\D4968\Secoes\D4968S002\Comum_S002\Area Economica\Analises_Projecoes\Atividade\PIB\PIB.XLS!Graf PIB Anual</vt:lpstr>
      <vt:lpstr>\\d4968s001\D4968\Secoes\D4968S002\Comum_S002\Area Economica\Analises_Projecoes\Atividade\PIB\Graficos Trimestral.xlsm!Graf PIB pm QoQ proj (4)</vt:lpstr>
      <vt:lpstr>\\d4968s001\D4968\Secoes\D4968S002\Comum_S002\Area Economica\Análise Setorial\Boletim do Investimento\Investimento - mensal.xls!Gráf_Total</vt:lpstr>
      <vt:lpstr>\\d4968s001\D4968\Secoes\D4968S002\Comum_S002\Area Economica\Analises_Projecoes\Atividade\PIB\PIB Gráficos.xls!Graf % FBKF</vt:lpstr>
      <vt:lpstr>\\d4968s001\D4968\Secoes\D4968S002\Comum_S002\Area Economica\Pesquisas_Proprietarias\Projetos\PME\pme classes extensao BRASIL.xls!abc_e_br MM12M</vt:lpstr>
      <vt:lpstr>\\d4968s001\D4968\Secoes\D4968S002\Comum_S002\Area Economica\Pesquisas_Proprietarias\Projetos\Demografia\classes sociais.xls!Gráf2 (5)</vt:lpstr>
      <vt:lpstr>\\d4968s001\D4968\Secoes\D4968S002\Comum_S002\Area Economica\Fernando\2010\Tabela_05-11-10.xlsx!Plan1!L7C5:L11C6</vt:lpstr>
      <vt:lpstr>C:\Projeções\Projeções Crédito_08_(PIB_-0,5).xls!tab cresc 2004-07ing!L3C1:L8C10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Fabrício</dc:creator>
  <cp:lastModifiedBy>Banco Bradesco</cp:lastModifiedBy>
  <cp:revision>673</cp:revision>
  <cp:lastPrinted>2011-06-14T16:37:22Z</cp:lastPrinted>
  <dcterms:created xsi:type="dcterms:W3CDTF">2010-10-08T11:28:19Z</dcterms:created>
  <dcterms:modified xsi:type="dcterms:W3CDTF">2011-11-24T14:42:48Z</dcterms:modified>
</cp:coreProperties>
</file>