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82E"/>
    <a:srgbClr val="C5EAB0"/>
    <a:srgbClr val="4A7349"/>
    <a:srgbClr val="3A5939"/>
    <a:srgbClr val="35523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30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dutra\Desktop\dad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dutra\Desktop\dado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dutra\Desktop\dad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>
                <a:solidFill>
                  <a:schemeClr val="accent6">
                    <a:lumMod val="75000"/>
                  </a:schemeClr>
                </a:solidFill>
              </a:defRPr>
            </a:pPr>
            <a:r>
              <a:rPr lang="pt-BR">
                <a:solidFill>
                  <a:schemeClr val="accent6">
                    <a:lumMod val="75000"/>
                  </a:schemeClr>
                </a:solidFill>
              </a:rPr>
              <a:t>Evolução das Exportações Brasileiras de Café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'Exportações Brasileiras TOTAIS'!$B$4</c:f>
              <c:strCache>
                <c:ptCount val="1"/>
                <c:pt idx="0">
                  <c:v>Mil sacas 60Kg</c:v>
                </c:pt>
              </c:strCache>
            </c:strRef>
          </c:tx>
          <c:cat>
            <c:strRef>
              <c:f>'Exportações Brasileiras TOTAIS'!$A$5:$A$11</c:f>
              <c:strCache>
                <c:ptCount val="7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2011 *</c:v>
                </c:pt>
              </c:strCache>
            </c:strRef>
          </c:cat>
          <c:val>
            <c:numRef>
              <c:f>'Exportações Brasileiras TOTAIS'!$B$5:$B$11</c:f>
              <c:numCache>
                <c:formatCode>_(* #,##0_);_(* \(#,##0\);_(* "-"??_);_(@_)</c:formatCode>
                <c:ptCount val="7"/>
                <c:pt idx="0">
                  <c:v>18089.20566</c:v>
                </c:pt>
                <c:pt idx="1">
                  <c:v>28138.308563633324</c:v>
                </c:pt>
                <c:pt idx="2">
                  <c:v>26478.489783800011</c:v>
                </c:pt>
                <c:pt idx="3">
                  <c:v>27370.237265373318</c:v>
                </c:pt>
                <c:pt idx="4">
                  <c:v>29503.87</c:v>
                </c:pt>
                <c:pt idx="5">
                  <c:v>33028.013000000006</c:v>
                </c:pt>
                <c:pt idx="6">
                  <c:v>33000</c:v>
                </c:pt>
              </c:numCache>
            </c:numRef>
          </c:val>
        </c:ser>
        <c:axId val="79368192"/>
        <c:axId val="79369728"/>
      </c:barChart>
      <c:lineChart>
        <c:grouping val="standard"/>
        <c:ser>
          <c:idx val="1"/>
          <c:order val="1"/>
          <c:tx>
            <c:strRef>
              <c:f>'Exportações Brasileiras TOTAIS'!$C$4</c:f>
              <c:strCache>
                <c:ptCount val="1"/>
                <c:pt idx="0">
                  <c:v>US$ milhões</c:v>
                </c:pt>
              </c:strCache>
            </c:strRef>
          </c:tx>
          <c:marker>
            <c:symbol val="none"/>
          </c:marker>
          <c:cat>
            <c:strRef>
              <c:f>'Exportações Brasileiras TOTAIS'!$A$5:$A$11</c:f>
              <c:strCache>
                <c:ptCount val="7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2011 *</c:v>
                </c:pt>
              </c:strCache>
            </c:strRef>
          </c:cat>
          <c:val>
            <c:numRef>
              <c:f>'Exportações Brasileiras TOTAIS'!$C$5:$C$11</c:f>
              <c:numCache>
                <c:formatCode>_(* #,##0.0_);_(* \(#,##0.0\);_(* "-"??_);_(@_)</c:formatCode>
                <c:ptCount val="7"/>
                <c:pt idx="0">
                  <c:v>1775.3289248699023</c:v>
                </c:pt>
                <c:pt idx="1">
                  <c:v>1367.9999667200007</c:v>
                </c:pt>
                <c:pt idx="2">
                  <c:v>2022.9230711500004</c:v>
                </c:pt>
                <c:pt idx="3">
                  <c:v>3298.9978674499998</c:v>
                </c:pt>
                <c:pt idx="4">
                  <c:v>4748.7340424099993</c:v>
                </c:pt>
                <c:pt idx="5">
                  <c:v>5668.573196450001</c:v>
                </c:pt>
                <c:pt idx="6">
                  <c:v>8400</c:v>
                </c:pt>
              </c:numCache>
            </c:numRef>
          </c:val>
        </c:ser>
        <c:marker val="1"/>
        <c:axId val="79373056"/>
        <c:axId val="79371264"/>
      </c:lineChart>
      <c:catAx>
        <c:axId val="79368192"/>
        <c:scaling>
          <c:orientation val="minMax"/>
        </c:scaling>
        <c:axPos val="b"/>
        <c:tickLblPos val="nextTo"/>
        <c:crossAx val="79369728"/>
        <c:crosses val="autoZero"/>
        <c:auto val="1"/>
        <c:lblAlgn val="ctr"/>
        <c:lblOffset val="100"/>
      </c:catAx>
      <c:valAx>
        <c:axId val="79369728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crossAx val="79368192"/>
        <c:crosses val="autoZero"/>
        <c:crossBetween val="between"/>
      </c:valAx>
      <c:valAx>
        <c:axId val="79371264"/>
        <c:scaling>
          <c:orientation val="minMax"/>
        </c:scaling>
        <c:axPos val="r"/>
        <c:numFmt formatCode="_(* #,##0.0_);_(* \(#,##0.0\);_(* &quot;-&quot;??_);_(@_)" sourceLinked="1"/>
        <c:tickLblPos val="nextTo"/>
        <c:crossAx val="79373056"/>
        <c:crosses val="max"/>
        <c:crossBetween val="between"/>
      </c:valAx>
      <c:catAx>
        <c:axId val="79373056"/>
        <c:scaling>
          <c:orientation val="minMax"/>
        </c:scaling>
        <c:delete val="1"/>
        <c:axPos val="b"/>
        <c:tickLblPos val="none"/>
        <c:crossAx val="79371264"/>
        <c:crosses val="autoZero"/>
        <c:auto val="1"/>
        <c:lblAlgn val="ctr"/>
        <c:lblOffset val="100"/>
      </c:catAx>
    </c:plotArea>
    <c:legend>
      <c:legendPos val="b"/>
      <c:layout>
        <c:manualLayout>
          <c:xMode val="edge"/>
          <c:yMode val="edge"/>
          <c:x val="0.23073556022888425"/>
          <c:y val="0.90328147234607825"/>
          <c:w val="0.57086092499307162"/>
          <c:h val="7.2622142111754065E-2"/>
        </c:manualLayout>
      </c:layout>
    </c:legend>
    <c:plotVisOnly val="1"/>
    <c:dispBlanksAs val="gap"/>
  </c:chart>
  <c:txPr>
    <a:bodyPr/>
    <a:lstStyle/>
    <a:p>
      <a:pPr>
        <a:defRPr sz="2400"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>
                <a:solidFill>
                  <a:schemeClr val="accent6">
                    <a:lumMod val="75000"/>
                  </a:schemeClr>
                </a:solidFill>
              </a:defRPr>
            </a:pPr>
            <a:r>
              <a:rPr lang="pt-BR" sz="2800" dirty="0">
                <a:solidFill>
                  <a:schemeClr val="accent6">
                    <a:lumMod val="75000"/>
                  </a:schemeClr>
                </a:solidFill>
              </a:rPr>
              <a:t>Comparativo </a:t>
            </a:r>
            <a:r>
              <a:rPr lang="pt-BR" sz="2800" dirty="0" smtClean="0">
                <a:solidFill>
                  <a:schemeClr val="accent6">
                    <a:lumMod val="75000"/>
                  </a:schemeClr>
                </a:solidFill>
              </a:rPr>
              <a:t>Evolutivo</a:t>
            </a:r>
            <a:r>
              <a:rPr lang="pt-BR" sz="2800" baseline="0" dirty="0" smtClean="0">
                <a:solidFill>
                  <a:schemeClr val="accent6">
                    <a:lumMod val="75000"/>
                  </a:schemeClr>
                </a:solidFill>
              </a:rPr>
              <a:t> da</a:t>
            </a:r>
            <a:r>
              <a:rPr lang="pt-BR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>
              <a:defRPr>
                <a:solidFill>
                  <a:schemeClr val="accent6">
                    <a:lumMod val="75000"/>
                  </a:schemeClr>
                </a:solidFill>
              </a:defRPr>
            </a:pPr>
            <a:r>
              <a:rPr lang="pt-BR" sz="2800" dirty="0" smtClean="0">
                <a:solidFill>
                  <a:schemeClr val="accent6">
                    <a:lumMod val="75000"/>
                  </a:schemeClr>
                </a:solidFill>
              </a:rPr>
              <a:t>Produção e da </a:t>
            </a:r>
            <a:r>
              <a:rPr lang="pt-BR" sz="2800" dirty="0">
                <a:solidFill>
                  <a:schemeClr val="accent6">
                    <a:lumMod val="75000"/>
                  </a:schemeClr>
                </a:solidFill>
              </a:rPr>
              <a:t>Exportação </a:t>
            </a:r>
            <a:r>
              <a:rPr lang="pt-BR" sz="2800" dirty="0" smtClean="0">
                <a:solidFill>
                  <a:schemeClr val="accent6">
                    <a:lumMod val="75000"/>
                  </a:schemeClr>
                </a:solidFill>
              </a:rPr>
              <a:t>Brasileira </a:t>
            </a:r>
            <a:r>
              <a:rPr lang="pt-BR" sz="2800" dirty="0">
                <a:solidFill>
                  <a:schemeClr val="accent6">
                    <a:lumMod val="75000"/>
                  </a:schemeClr>
                </a:solidFill>
              </a:rPr>
              <a:t>de </a:t>
            </a:r>
            <a:r>
              <a:rPr lang="pt-BR" sz="2800" dirty="0" smtClean="0">
                <a:solidFill>
                  <a:schemeClr val="accent6">
                    <a:lumMod val="75000"/>
                  </a:schemeClr>
                </a:solidFill>
              </a:rPr>
              <a:t>Café</a:t>
            </a:r>
            <a:endParaRPr lang="pt-BR" sz="2800" dirty="0">
              <a:solidFill>
                <a:schemeClr val="accent6">
                  <a:lumMod val="75000"/>
                </a:schemeClr>
              </a:solidFill>
            </a:endParaRP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'Producao x Exportacao'!$B$3</c:f>
              <c:strCache>
                <c:ptCount val="1"/>
                <c:pt idx="0">
                  <c:v>Produção (CONAB)</c:v>
                </c:pt>
              </c:strCache>
            </c:strRef>
          </c:tx>
          <c:marker>
            <c:symbol val="none"/>
          </c:marker>
          <c:cat>
            <c:strRef>
              <c:f>'Producao x Exportacao'!$A$4:$A$14</c:f>
              <c:strCache>
                <c:ptCount val="11"/>
                <c:pt idx="0">
                  <c:v>2000 / 2001</c:v>
                </c:pt>
                <c:pt idx="1">
                  <c:v>2001 / 2002</c:v>
                </c:pt>
                <c:pt idx="2">
                  <c:v>2002 / 2003</c:v>
                </c:pt>
                <c:pt idx="3">
                  <c:v>2003 / 2004</c:v>
                </c:pt>
                <c:pt idx="4">
                  <c:v>2004 / 2005</c:v>
                </c:pt>
                <c:pt idx="5">
                  <c:v>2005 / 2006</c:v>
                </c:pt>
                <c:pt idx="6">
                  <c:v>2006 / 2007</c:v>
                </c:pt>
                <c:pt idx="7">
                  <c:v>2007 / 2008</c:v>
                </c:pt>
                <c:pt idx="8">
                  <c:v>2008 / 2009</c:v>
                </c:pt>
                <c:pt idx="9">
                  <c:v>2009 / 2010</c:v>
                </c:pt>
                <c:pt idx="10">
                  <c:v>2010 / 2011(*)</c:v>
                </c:pt>
              </c:strCache>
            </c:strRef>
          </c:cat>
          <c:val>
            <c:numRef>
              <c:f>'Producao x Exportacao'!$B$4:$B$14</c:f>
              <c:numCache>
                <c:formatCode>_(* #,##0_);_(* \(#,##0\);_(* "-"??_);_(@_)</c:formatCode>
                <c:ptCount val="11"/>
                <c:pt idx="0">
                  <c:v>31100</c:v>
                </c:pt>
                <c:pt idx="1">
                  <c:v>28137</c:v>
                </c:pt>
                <c:pt idx="2">
                  <c:v>48480</c:v>
                </c:pt>
                <c:pt idx="3">
                  <c:v>28820</c:v>
                </c:pt>
                <c:pt idx="4">
                  <c:v>39272</c:v>
                </c:pt>
                <c:pt idx="5">
                  <c:v>32944</c:v>
                </c:pt>
                <c:pt idx="6">
                  <c:v>42512</c:v>
                </c:pt>
                <c:pt idx="7">
                  <c:v>36070</c:v>
                </c:pt>
                <c:pt idx="8">
                  <c:v>45992</c:v>
                </c:pt>
                <c:pt idx="9">
                  <c:v>39470</c:v>
                </c:pt>
                <c:pt idx="10">
                  <c:v>48094.8</c:v>
                </c:pt>
              </c:numCache>
            </c:numRef>
          </c:val>
        </c:ser>
        <c:ser>
          <c:idx val="1"/>
          <c:order val="1"/>
          <c:tx>
            <c:strRef>
              <c:f>'Producao x Exportacao'!$C$3</c:f>
              <c:strCache>
                <c:ptCount val="1"/>
                <c:pt idx="0">
                  <c:v>Exportações</c:v>
                </c:pt>
              </c:strCache>
            </c:strRef>
          </c:tx>
          <c:marker>
            <c:symbol val="none"/>
          </c:marker>
          <c:cat>
            <c:strRef>
              <c:f>'Producao x Exportacao'!$A$4:$A$14</c:f>
              <c:strCache>
                <c:ptCount val="11"/>
                <c:pt idx="0">
                  <c:v>2000 / 2001</c:v>
                </c:pt>
                <c:pt idx="1">
                  <c:v>2001 / 2002</c:v>
                </c:pt>
                <c:pt idx="2">
                  <c:v>2002 / 2003</c:v>
                </c:pt>
                <c:pt idx="3">
                  <c:v>2003 / 2004</c:v>
                </c:pt>
                <c:pt idx="4">
                  <c:v>2004 / 2005</c:v>
                </c:pt>
                <c:pt idx="5">
                  <c:v>2005 / 2006</c:v>
                </c:pt>
                <c:pt idx="6">
                  <c:v>2006 / 2007</c:v>
                </c:pt>
                <c:pt idx="7">
                  <c:v>2007 / 2008</c:v>
                </c:pt>
                <c:pt idx="8">
                  <c:v>2008 / 2009</c:v>
                </c:pt>
                <c:pt idx="9">
                  <c:v>2009 / 2010</c:v>
                </c:pt>
                <c:pt idx="10">
                  <c:v>2010 / 2011(*)</c:v>
                </c:pt>
              </c:strCache>
            </c:strRef>
          </c:cat>
          <c:val>
            <c:numRef>
              <c:f>'Producao x Exportacao'!$C$4:$C$14</c:f>
              <c:numCache>
                <c:formatCode>_(* #,##0_);_(* \(#,##0\);_(* "-"??_);_(@_)</c:formatCode>
                <c:ptCount val="11"/>
                <c:pt idx="0">
                  <c:v>19590.38566</c:v>
                </c:pt>
                <c:pt idx="1">
                  <c:v>24850.673493333336</c:v>
                </c:pt>
                <c:pt idx="2">
                  <c:v>29489.276420300001</c:v>
                </c:pt>
                <c:pt idx="3">
                  <c:v>24955.27966135665</c:v>
                </c:pt>
                <c:pt idx="4">
                  <c:v>27932.632979226655</c:v>
                </c:pt>
                <c:pt idx="5">
                  <c:v>24552.523974863332</c:v>
                </c:pt>
                <c:pt idx="6">
                  <c:v>29432.254000000001</c:v>
                </c:pt>
                <c:pt idx="7">
                  <c:v>27443.39</c:v>
                </c:pt>
                <c:pt idx="8">
                  <c:v>31491.4</c:v>
                </c:pt>
                <c:pt idx="9">
                  <c:v>29784.386999999999</c:v>
                </c:pt>
                <c:pt idx="10">
                  <c:v>35009.339</c:v>
                </c:pt>
              </c:numCache>
            </c:numRef>
          </c:val>
        </c:ser>
        <c:marker val="1"/>
        <c:axId val="79418880"/>
        <c:axId val="79420416"/>
      </c:lineChart>
      <c:catAx>
        <c:axId val="79418880"/>
        <c:scaling>
          <c:orientation val="minMax"/>
        </c:scaling>
        <c:axPos val="b"/>
        <c:tickLblPos val="nextTo"/>
        <c:crossAx val="79420416"/>
        <c:crosses val="autoZero"/>
        <c:auto val="1"/>
        <c:lblAlgn val="ctr"/>
        <c:lblOffset val="100"/>
      </c:catAx>
      <c:valAx>
        <c:axId val="79420416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crossAx val="7941888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2000"/>
      </a:pPr>
      <a:endParaRPr lang="pt-B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b="1">
                <a:solidFill>
                  <a:schemeClr val="accent6">
                    <a:lumMod val="75000"/>
                  </a:schemeClr>
                </a:solidFill>
              </a:defRPr>
            </a:pPr>
            <a:r>
              <a:rPr lang="pt-BR" b="1">
                <a:solidFill>
                  <a:schemeClr val="accent6">
                    <a:lumMod val="75000"/>
                  </a:schemeClr>
                </a:solidFill>
              </a:rPr>
              <a:t>Evolução das Exportações Brasileiras de Café</a:t>
            </a:r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'Exportações Brasileiras Por VAR'!$B$251</c:f>
              <c:strCache>
                <c:ptCount val="1"/>
                <c:pt idx="0">
                  <c:v>Conillon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cat>
            <c:strRef>
              <c:f>'Exportações Brasileiras Por VAR'!$A$252:$A$258</c:f>
              <c:strCache>
                <c:ptCount val="7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2011 *</c:v>
                </c:pt>
              </c:strCache>
            </c:strRef>
          </c:cat>
          <c:val>
            <c:numRef>
              <c:f>'Exportações Brasileiras Por VAR'!$B$252:$B$258</c:f>
              <c:numCache>
                <c:formatCode>_(* #,##0_);_(* \(#,##0\);_(* "-"??_);_(@_)</c:formatCode>
                <c:ptCount val="7"/>
                <c:pt idx="0">
                  <c:v>678.06799999999964</c:v>
                </c:pt>
                <c:pt idx="1">
                  <c:v>4296.915</c:v>
                </c:pt>
                <c:pt idx="2">
                  <c:v>724.16199999999969</c:v>
                </c:pt>
                <c:pt idx="3">
                  <c:v>1366.421</c:v>
                </c:pt>
                <c:pt idx="4">
                  <c:v>2075.0819999999999</c:v>
                </c:pt>
                <c:pt idx="5">
                  <c:v>1168.886</c:v>
                </c:pt>
                <c:pt idx="6">
                  <c:v>3000</c:v>
                </c:pt>
              </c:numCache>
            </c:numRef>
          </c:val>
        </c:ser>
        <c:ser>
          <c:idx val="1"/>
          <c:order val="1"/>
          <c:tx>
            <c:strRef>
              <c:f>'Exportações Brasileiras Por VAR'!$C$251</c:f>
              <c:strCache>
                <c:ptCount val="1"/>
                <c:pt idx="0">
                  <c:v>Arábica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cat>
            <c:strRef>
              <c:f>'Exportações Brasileiras Por VAR'!$A$252:$A$258</c:f>
              <c:strCache>
                <c:ptCount val="7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2011 *</c:v>
                </c:pt>
              </c:strCache>
            </c:strRef>
          </c:cat>
          <c:val>
            <c:numRef>
              <c:f>'Exportações Brasileiras Por VAR'!$C$252:$C$258</c:f>
              <c:numCache>
                <c:formatCode>_(* #,##0_);_(* \(#,##0\);_(* "-"??_);_(@_)</c:formatCode>
                <c:ptCount val="7"/>
                <c:pt idx="0">
                  <c:v>15333.01766</c:v>
                </c:pt>
                <c:pt idx="1">
                  <c:v>21228.227999999999</c:v>
                </c:pt>
                <c:pt idx="2">
                  <c:v>22532.088000000011</c:v>
                </c:pt>
                <c:pt idx="3">
                  <c:v>22953.412</c:v>
                </c:pt>
                <c:pt idx="4">
                  <c:v>23955.195</c:v>
                </c:pt>
                <c:pt idx="5">
                  <c:v>28572.264999999999</c:v>
                </c:pt>
                <c:pt idx="6">
                  <c:v>27000</c:v>
                </c:pt>
              </c:numCache>
            </c:numRef>
          </c:val>
        </c:ser>
        <c:ser>
          <c:idx val="2"/>
          <c:order val="2"/>
          <c:tx>
            <c:strRef>
              <c:f>'Exportações Brasileiras Por VAR'!$D$251</c:f>
              <c:strCache>
                <c:ptCount val="1"/>
                <c:pt idx="0">
                  <c:v>Industrializado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cat>
            <c:strRef>
              <c:f>'Exportações Brasileiras Por VAR'!$A$252:$A$258</c:f>
              <c:strCache>
                <c:ptCount val="7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2011 *</c:v>
                </c:pt>
              </c:strCache>
            </c:strRef>
          </c:cat>
          <c:val>
            <c:numRef>
              <c:f>'Exportações Brasileiras Por VAR'!$D$252:$D$258</c:f>
              <c:numCache>
                <c:formatCode>_(* #,##0_);_(* \(#,##0\);_(* "-"??_);_(@_)</c:formatCode>
                <c:ptCount val="7"/>
                <c:pt idx="0">
                  <c:v>2078.12</c:v>
                </c:pt>
                <c:pt idx="1">
                  <c:v>2613.1655636333353</c:v>
                </c:pt>
                <c:pt idx="2">
                  <c:v>3222.2397837999993</c:v>
                </c:pt>
                <c:pt idx="3">
                  <c:v>3050.4042653733331</c:v>
                </c:pt>
                <c:pt idx="4">
                  <c:v>3473.5929999999998</c:v>
                </c:pt>
                <c:pt idx="5">
                  <c:v>3286.8620000000001</c:v>
                </c:pt>
                <c:pt idx="6">
                  <c:v>3000</c:v>
                </c:pt>
              </c:numCache>
            </c:numRef>
          </c:val>
        </c:ser>
        <c:overlap val="100"/>
        <c:axId val="72848128"/>
        <c:axId val="72849664"/>
      </c:barChart>
      <c:catAx>
        <c:axId val="72848128"/>
        <c:scaling>
          <c:orientation val="minMax"/>
        </c:scaling>
        <c:axPos val="b"/>
        <c:numFmt formatCode="General" sourceLinked="1"/>
        <c:tickLblPos val="nextTo"/>
        <c:crossAx val="72849664"/>
        <c:crosses val="autoZero"/>
        <c:auto val="1"/>
        <c:lblAlgn val="ctr"/>
        <c:lblOffset val="100"/>
      </c:catAx>
      <c:valAx>
        <c:axId val="728496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BR"/>
                  <a:t>Mil sacas 60Kg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728481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594968044724753"/>
          <c:y val="0.90210197810639525"/>
          <c:w val="0.76661366767356498"/>
          <c:h val="7.3507777991165812E-2"/>
        </c:manualLayout>
      </c:layout>
    </c:legend>
    <c:plotVisOnly val="1"/>
    <c:dispBlanksAs val="gap"/>
  </c:chart>
  <c:txPr>
    <a:bodyPr/>
    <a:lstStyle/>
    <a:p>
      <a:pPr>
        <a:defRPr sz="2400"/>
      </a:pPr>
      <a:endParaRPr lang="pt-B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18218-B715-4F44-B294-83481236F4C8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635D0-4FAF-498B-BBF8-080AEBF1A20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635D0-4FAF-498B-BBF8-080AEBF1A20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B86BC4-BF52-4A9D-B3E4-B042679AA3FB}" type="datetimeFigureOut">
              <a:rPr lang="en-US" smtClean="0"/>
              <a:pPr/>
              <a:t>11/25/2011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B552CA-860E-443E-9D60-9E58797E086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ayoutpp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-99392"/>
            <a:ext cx="9144000" cy="6957392"/>
          </a:xfrm>
          <a:prstGeom prst="rect">
            <a:avLst/>
          </a:prstGeom>
        </p:spPr>
      </p:pic>
      <p:sp>
        <p:nvSpPr>
          <p:cNvPr id="9" name="CaixaDeTexto 8"/>
          <p:cNvSpPr txBox="1"/>
          <p:nvPr userDrawn="1"/>
        </p:nvSpPr>
        <p:spPr>
          <a:xfrm>
            <a:off x="1547664" y="6577607"/>
            <a:ext cx="6483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Fonte: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 descr="layoutpp1cap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99392"/>
            <a:ext cx="9144000" cy="695739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-468560" y="5755903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accent1">
                    <a:lumMod val="50000"/>
                  </a:schemeClr>
                </a:solidFill>
              </a:rPr>
              <a:t>Guilherme Braga Abreu Pires Filho</a:t>
            </a:r>
          </a:p>
          <a:p>
            <a:pPr algn="ctr"/>
            <a:r>
              <a:rPr lang="pt-BR" sz="2200" dirty="0" smtClean="0">
                <a:solidFill>
                  <a:schemeClr val="accent1">
                    <a:lumMod val="75000"/>
                  </a:schemeClr>
                </a:solidFill>
              </a:rPr>
              <a:t>Diretor Geral - CECAFÉ</a:t>
            </a:r>
            <a:endParaRPr lang="pt-BR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051720" y="6519446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dirty="0"/>
          </a:p>
        </p:txBody>
      </p:sp>
      <p:sp>
        <p:nvSpPr>
          <p:cNvPr id="9" name="CaixaDeTexto 8"/>
          <p:cNvSpPr txBox="1"/>
          <p:nvPr/>
        </p:nvSpPr>
        <p:spPr>
          <a:xfrm>
            <a:off x="179512" y="540549"/>
            <a:ext cx="6232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>Exportações Brasileiras de Café </a:t>
            </a:r>
            <a:r>
              <a:rPr lang="pt-BR" sz="2800" b="1" dirty="0" smtClean="0">
                <a:solidFill>
                  <a:schemeClr val="accent6">
                    <a:lumMod val="50000"/>
                  </a:schemeClr>
                </a:solidFill>
              </a:rPr>
              <a:t>ARÁBICA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251520" y="1166584"/>
          <a:ext cx="8640961" cy="4998720"/>
        </p:xfrm>
        <a:graphic>
          <a:graphicData uri="http://schemas.openxmlformats.org/drawingml/2006/table">
            <a:tbl>
              <a:tblPr/>
              <a:tblGrid>
                <a:gridCol w="920466"/>
                <a:gridCol w="2463910"/>
                <a:gridCol w="2016224"/>
                <a:gridCol w="2031780"/>
                <a:gridCol w="1208581"/>
              </a:tblGrid>
              <a:tr h="55155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err="1">
                          <a:solidFill>
                            <a:srgbClr val="5A5A5A"/>
                          </a:solidFill>
                          <a:latin typeface="Calibri"/>
                        </a:rPr>
                        <a:t>Ano</a:t>
                      </a:r>
                      <a:r>
                        <a:rPr lang="en-US" sz="20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-Civil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 Mil </a:t>
                      </a:r>
                      <a:r>
                        <a:rPr lang="en-US" sz="2000" b="1" i="0" u="none" strike="noStrike" dirty="0" err="1">
                          <a:solidFill>
                            <a:srgbClr val="5A5A5A"/>
                          </a:solidFill>
                          <a:latin typeface="Calibri"/>
                        </a:rPr>
                        <a:t>sacas</a:t>
                      </a:r>
                      <a:r>
                        <a:rPr lang="en-US" sz="20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Calibri"/>
                        </a:rPr>
                        <a:t/>
                      </a:r>
                      <a:b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Calibri"/>
                        </a:rPr>
                      </a:br>
                      <a: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Calibri"/>
                        </a:rPr>
                        <a:t>60Kg </a:t>
                      </a:r>
                      <a:endParaRPr lang="en-US" sz="2000" b="1" i="0" u="none" strike="noStrike" dirty="0">
                        <a:solidFill>
                          <a:srgbClr val="5A5A5A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5A5A5A"/>
                          </a:solidFill>
                          <a:latin typeface="Calibri"/>
                        </a:rPr>
                        <a:t>Preço</a:t>
                      </a:r>
                      <a:r>
                        <a:rPr lang="en-US" sz="20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 err="1">
                          <a:solidFill>
                            <a:srgbClr val="5A5A5A"/>
                          </a:solidFill>
                          <a:latin typeface="Calibri"/>
                        </a:rPr>
                        <a:t>Médio</a:t>
                      </a:r>
                      <a:r>
                        <a:rPr lang="en-US" sz="20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Calibri"/>
                        </a:rPr>
                        <a:t/>
                      </a:r>
                      <a:b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Calibri"/>
                        </a:rPr>
                      </a:br>
                      <a: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Calibri"/>
                        </a:rPr>
                        <a:t>(</a:t>
                      </a:r>
                      <a:r>
                        <a:rPr lang="en-US" sz="20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US$ / </a:t>
                      </a:r>
                      <a:r>
                        <a:rPr lang="en-US" sz="2000" b="1" i="0" u="none" strike="noStrike" dirty="0" err="1">
                          <a:solidFill>
                            <a:srgbClr val="5A5A5A"/>
                          </a:solidFill>
                          <a:latin typeface="Calibri"/>
                        </a:rPr>
                        <a:t>saca</a:t>
                      </a:r>
                      <a:r>
                        <a:rPr lang="en-US" sz="2000" b="1" i="0" u="none" strike="noStrike" dirty="0">
                          <a:solidFill>
                            <a:srgbClr val="5A5A5A"/>
                          </a:solidFill>
                          <a:latin typeface="Calibri"/>
                        </a:rPr>
                        <a:t>)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5A5A5A"/>
                          </a:solidFill>
                          <a:latin typeface="Calibri"/>
                        </a:rPr>
                        <a:t>Ágio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48198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+mn-lt"/>
                        </a:rPr>
                        <a:t>2006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Cafés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Diferenciados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1.989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158,40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vMerge="1">
                  <a:txBody>
                    <a:bodyPr/>
                    <a:lstStyle/>
                    <a:p>
                      <a:pPr algn="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Naturais</a:t>
                      </a:r>
                      <a:r>
                        <a:rPr lang="en-US" sz="2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Médios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20.236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115,54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+mn-lt"/>
                        </a:rPr>
                        <a:t>2007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Cafés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Diferenciados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2.177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165,79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vMerge="1">
                  <a:txBody>
                    <a:bodyPr/>
                    <a:lstStyle/>
                    <a:p>
                      <a:pPr algn="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Naturais</a:t>
                      </a:r>
                      <a:r>
                        <a:rPr lang="en-US" sz="2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Médios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21.144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134,70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+mn-lt"/>
                        </a:rPr>
                        <a:t>2008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Cafés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Diferenciados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3.611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192,90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vMerge="1">
                  <a:txBody>
                    <a:bodyPr/>
                    <a:lstStyle/>
                    <a:p>
                      <a:pPr algn="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Naturais</a:t>
                      </a:r>
                      <a:r>
                        <a:rPr lang="en-US" sz="2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Médios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20.345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154,86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Cafés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Diferenciados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4.004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179,73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vMerge="1">
                  <a:txBody>
                    <a:bodyPr/>
                    <a:lstStyle/>
                    <a:p>
                      <a:pPr algn="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Naturais</a:t>
                      </a:r>
                      <a:r>
                        <a:rPr lang="en-US" sz="2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Médios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22.250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132,23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+mn-lt"/>
                        </a:rPr>
                        <a:t>2010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Cafés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Diferenciados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7.008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222,70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vMerge="1">
                  <a:txBody>
                    <a:bodyPr/>
                    <a:lstStyle/>
                    <a:p>
                      <a:pPr algn="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Naturais</a:t>
                      </a:r>
                      <a:r>
                        <a:rPr lang="en-US" sz="2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Médios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21.564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160,12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+mn-lt"/>
                        </a:rPr>
                        <a:t>2011</a:t>
                      </a:r>
                      <a:br>
                        <a:rPr lang="en-US" sz="2000" b="1" i="0" u="none" strike="noStrike" dirty="0" smtClean="0">
                          <a:solidFill>
                            <a:srgbClr val="5A5A5A"/>
                          </a:solidFill>
                          <a:latin typeface="+mn-lt"/>
                        </a:rPr>
                      </a:br>
                      <a:r>
                        <a:rPr lang="en-US" sz="1600" b="1" i="0" u="none" strike="noStrike" dirty="0" smtClean="0">
                          <a:solidFill>
                            <a:srgbClr val="5A5A5A"/>
                          </a:solidFill>
                          <a:latin typeface="+mn-lt"/>
                        </a:rPr>
                        <a:t>(JAN-AGO)</a:t>
                      </a:r>
                      <a:endParaRPr lang="en-US" sz="2000" b="1" i="0" u="none" strike="noStrike" dirty="0" smtClean="0">
                        <a:solidFill>
                          <a:srgbClr val="5A5A5A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Cafés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Diferenciados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5.259 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333,74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48198">
                <a:tc vMerge="1">
                  <a:txBody>
                    <a:bodyPr/>
                    <a:lstStyle/>
                    <a:p>
                      <a:pPr algn="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Naturais</a:t>
                      </a:r>
                      <a:r>
                        <a:rPr lang="en-US" sz="2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Médios</a:t>
                      </a:r>
                      <a:endParaRPr lang="en-US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11.947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240,07 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051720" y="6577607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98309" y="620688"/>
            <a:ext cx="63039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>Exportações Brasileiras de Café: </a:t>
            </a:r>
            <a:r>
              <a:rPr lang="pt-BR" sz="2800" b="1" dirty="0" smtClean="0">
                <a:solidFill>
                  <a:schemeClr val="accent6">
                    <a:lumMod val="50000"/>
                  </a:schemeClr>
                </a:solidFill>
              </a:rPr>
              <a:t>DESTINO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251522" y="1245840"/>
          <a:ext cx="8568950" cy="4919464"/>
        </p:xfrm>
        <a:graphic>
          <a:graphicData uri="http://schemas.openxmlformats.org/drawingml/2006/table">
            <a:tbl>
              <a:tblPr/>
              <a:tblGrid>
                <a:gridCol w="1525851"/>
                <a:gridCol w="1426477"/>
                <a:gridCol w="1215847"/>
                <a:gridCol w="1448449"/>
                <a:gridCol w="1407868"/>
                <a:gridCol w="1544458"/>
              </a:tblGrid>
              <a:tr h="9774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Ano</a:t>
                      </a:r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-Civil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Países Produtores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Países Importadores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</a:tr>
              <a:tr h="977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Mil sacas 60Kg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</a:t>
                      </a:r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b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(%)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Mil sacas 60Kg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</a:t>
                      </a:r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b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(%)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Mil sacas 60Kg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</a:tr>
              <a:tr h="494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217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25.308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99%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25.525 </a:t>
                      </a:r>
                      <a:endParaRPr lang="en-US" sz="2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198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23.058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99%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23.256 </a:t>
                      </a:r>
                      <a:endParaRPr lang="en-US" sz="2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330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23.989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99%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24.320 </a:t>
                      </a:r>
                      <a:endParaRPr lang="en-US" sz="2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717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28.787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98%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29.504 </a:t>
                      </a:r>
                      <a:endParaRPr lang="en-US" sz="2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1.108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31.920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97%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33.028 </a:t>
                      </a:r>
                      <a:endParaRPr lang="en-US" sz="2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 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1.320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4%</a:t>
                      </a:r>
                      <a:endParaRPr lang="en-US" sz="2800" b="0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31.680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96%</a:t>
                      </a:r>
                      <a:endParaRPr lang="en-US" sz="2800" b="0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33.000 </a:t>
                      </a:r>
                      <a:endParaRPr lang="en-US" sz="2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5724128" y="6550223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*estimativa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051720" y="6577607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dirty="0"/>
          </a:p>
        </p:txBody>
      </p:sp>
      <p:sp>
        <p:nvSpPr>
          <p:cNvPr id="5" name="CaixaDeTexto 4"/>
          <p:cNvSpPr txBox="1"/>
          <p:nvPr/>
        </p:nvSpPr>
        <p:spPr>
          <a:xfrm>
            <a:off x="5724128" y="6550223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*setembro/11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79512" y="540549"/>
            <a:ext cx="6624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>Estimativas de Safra Brasileira </a:t>
            </a:r>
            <a:r>
              <a:rPr lang="pt-BR" sz="2000" b="1" dirty="0" smtClean="0">
                <a:solidFill>
                  <a:schemeClr val="accent6">
                    <a:lumMod val="75000"/>
                  </a:schemeClr>
                </a:solidFill>
              </a:rPr>
              <a:t>(Mil sacas 60kg)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251520" y="1124744"/>
          <a:ext cx="8568951" cy="4937894"/>
        </p:xfrm>
        <a:graphic>
          <a:graphicData uri="http://schemas.openxmlformats.org/drawingml/2006/table">
            <a:tbl>
              <a:tblPr/>
              <a:tblGrid>
                <a:gridCol w="2406350"/>
                <a:gridCol w="2083546"/>
                <a:gridCol w="1907472"/>
                <a:gridCol w="2171583"/>
              </a:tblGrid>
              <a:tr h="4344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Ano-Safra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CONAB</a:t>
                      </a:r>
                    </a:p>
                  </a:txBody>
                  <a:tcPr marL="8355" marR="8355" marT="83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USDA</a:t>
                      </a:r>
                    </a:p>
                  </a:txBody>
                  <a:tcPr marL="8355" marR="8355" marT="83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 smtClean="0">
                          <a:solidFill>
                            <a:srgbClr val="FFFFFF"/>
                          </a:solidFill>
                          <a:latin typeface="Calibri"/>
                        </a:rPr>
                        <a:t>Exportações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 / 2001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31.100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34.100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19.590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2001 / 2002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28.137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35.100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24.851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2002 / 2003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48.480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53.600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29.489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2003 / 2004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28.820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33.200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24.955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2004 / 2005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39.272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43.600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27.933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2005 / 2006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32.944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36.100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24.553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2006 / 2007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42.512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46.700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29.432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2007 / 2008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36.070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39.100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27.443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2008 / 2009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45.992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53.300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31.491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2009 / 2010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39.470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44.800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29.784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 / 2011(*)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48.095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54.500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35.009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24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2011 / 2012(*)</a:t>
                      </a: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Calibri"/>
                        </a:rPr>
                        <a:t>43.154 </a:t>
                      </a:r>
                      <a:endParaRPr lang="en-US" sz="2400" b="0" i="0" u="none" strike="noStrike" dirty="0">
                        <a:solidFill>
                          <a:srgbClr val="00B0F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B0F0"/>
                          </a:solidFill>
                          <a:latin typeface="+mn-lt"/>
                        </a:rPr>
                        <a:t>49.200</a:t>
                      </a:r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8355" marR="8355" marT="83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         11.044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051720" y="6577607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dirty="0"/>
          </a:p>
        </p:txBody>
      </p:sp>
      <p:sp>
        <p:nvSpPr>
          <p:cNvPr id="6" name="CaixaDeTexto 5"/>
          <p:cNvSpPr txBox="1"/>
          <p:nvPr/>
        </p:nvSpPr>
        <p:spPr>
          <a:xfrm>
            <a:off x="107504" y="509771"/>
            <a:ext cx="73808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>Forma de Acondicionamento e Preparo de Carga</a:t>
            </a:r>
            <a:b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sz="2000" b="1" dirty="0" smtClean="0">
                <a:solidFill>
                  <a:srgbClr val="F6882E"/>
                </a:solidFill>
              </a:rPr>
              <a:t>Ano-Safra: 2010/2011 x 2009/2010</a:t>
            </a:r>
            <a:endParaRPr lang="en-US" sz="2000" b="1" dirty="0">
              <a:solidFill>
                <a:srgbClr val="F6882E"/>
              </a:solidFill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79511" y="1189439"/>
          <a:ext cx="8712969" cy="5366385"/>
        </p:xfrm>
        <a:graphic>
          <a:graphicData uri="http://schemas.openxmlformats.org/drawingml/2006/table">
            <a:tbl>
              <a:tblPr/>
              <a:tblGrid>
                <a:gridCol w="792089"/>
                <a:gridCol w="968421"/>
                <a:gridCol w="255715"/>
                <a:gridCol w="2016224"/>
                <a:gridCol w="1440160"/>
                <a:gridCol w="720080"/>
                <a:gridCol w="216024"/>
                <a:gridCol w="1440160"/>
                <a:gridCol w="864096"/>
              </a:tblGrid>
              <a:tr h="40957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3600" b="1" i="0" u="none" strike="noStrike" dirty="0">
                          <a:solidFill>
                            <a:srgbClr val="75923C"/>
                          </a:solidFill>
                          <a:latin typeface="Verdana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JUL/10 A </a:t>
                      </a:r>
                      <a:r>
                        <a:rPr lang="en-US" sz="24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  <a:br>
                        <a:rPr lang="en-US" sz="24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en-US" sz="24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JUN/11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JUL/09 A </a:t>
                      </a:r>
                      <a:endParaRPr lang="en-US" sz="2400" b="1" i="0" u="none" strike="noStrike" dirty="0" smtClean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JUN/10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9075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US" sz="32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CONTAINERS</a:t>
                      </a:r>
                    </a:p>
                  </a:txBody>
                  <a:tcPr marL="9525" marR="9525" marT="9525" marB="0" vert="vert27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17375D"/>
                          </a:solidFill>
                          <a:latin typeface="Calibri"/>
                        </a:rPr>
                        <a:t>Ensacado</a:t>
                      </a:r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17375D"/>
                          </a:solidFill>
                          <a:latin typeface="Calibri"/>
                        </a:rPr>
                        <a:t>Mil </a:t>
                      </a:r>
                      <a:r>
                        <a:rPr lang="en-US" sz="1800" b="1" i="0" u="none" strike="noStrike" dirty="0" err="1" smtClean="0">
                          <a:solidFill>
                            <a:srgbClr val="17375D"/>
                          </a:solidFill>
                          <a:latin typeface="Calibri"/>
                        </a:rPr>
                        <a:t>sacas</a:t>
                      </a:r>
                      <a:r>
                        <a:rPr lang="en-US" sz="1800" b="1" i="0" u="none" strike="noStrike" dirty="0" smtClean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60Kg </a:t>
                      </a:r>
                    </a:p>
                  </a:txBody>
                  <a:tcPr marL="857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BE9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18.235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20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52%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14.470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20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1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17375D"/>
                          </a:solidFill>
                          <a:latin typeface="Calibri"/>
                        </a:rPr>
                        <a:t>Qtde.Container</a:t>
                      </a:r>
                      <a:r>
                        <a:rPr lang="en-US" sz="1800" b="1" i="1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857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5BE9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54.862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44.145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6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17375D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800" b="0" i="0" u="none" strike="noStrike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17375D"/>
                          </a:solidFill>
                          <a:latin typeface="Calibri"/>
                        </a:rPr>
                        <a:t> Granel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17375D"/>
                          </a:solidFill>
                          <a:latin typeface="Calibri"/>
                        </a:rPr>
                        <a:t>Equiv.</a:t>
                      </a:r>
                      <a:r>
                        <a:rPr lang="en-US" sz="1600" b="1" i="0" u="none" strike="noStrike" dirty="0" smtClean="0">
                          <a:solidFill>
                            <a:srgbClr val="17375D"/>
                          </a:solidFill>
                          <a:latin typeface="+mn-lt"/>
                        </a:rPr>
                        <a:t> Mil </a:t>
                      </a:r>
                      <a:r>
                        <a:rPr lang="en-US" sz="1600" b="1" i="0" u="none" strike="noStrike" dirty="0" err="1" smtClean="0">
                          <a:solidFill>
                            <a:srgbClr val="17375D"/>
                          </a:solidFill>
                          <a:latin typeface="+mn-lt"/>
                        </a:rPr>
                        <a:t>sacas</a:t>
                      </a:r>
                      <a:r>
                        <a:rPr lang="en-US" sz="1600" b="1" i="0" u="none" strike="noStrike" dirty="0" smtClean="0">
                          <a:solidFill>
                            <a:srgbClr val="17375D"/>
                          </a:solidFill>
                          <a:latin typeface="+mn-lt"/>
                        </a:rPr>
                        <a:t> 60Kg </a:t>
                      </a:r>
                      <a:endParaRPr lang="en-US" sz="1800" b="1" i="0" u="none" strike="noStrike" dirty="0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C5BE9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16.164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20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46%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14.650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20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1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1" u="none" strike="noStrike" dirty="0" err="1">
                          <a:solidFill>
                            <a:srgbClr val="17375D"/>
                          </a:solidFill>
                          <a:latin typeface="Calibri"/>
                        </a:rPr>
                        <a:t>Qtde.Container</a:t>
                      </a:r>
                      <a:r>
                        <a:rPr lang="en-US" sz="1800" b="1" i="1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857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5BE9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45.205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40.420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6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TOTAL </a:t>
                      </a:r>
                      <a:r>
                        <a:rPr lang="en-US" sz="1800" b="1" i="0" u="none" strike="noStrike" dirty="0" err="1">
                          <a:solidFill>
                            <a:srgbClr val="17375D"/>
                          </a:solidFill>
                          <a:latin typeface="Calibri"/>
                        </a:rPr>
                        <a:t>Em</a:t>
                      </a:r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Containers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17375D"/>
                          </a:solidFill>
                          <a:latin typeface="+mn-lt"/>
                        </a:rPr>
                        <a:t>Mil </a:t>
                      </a:r>
                      <a:r>
                        <a:rPr lang="en-US" sz="1800" b="1" i="0" u="none" strike="noStrike" dirty="0" err="1" smtClean="0">
                          <a:solidFill>
                            <a:srgbClr val="17375D"/>
                          </a:solidFill>
                          <a:latin typeface="+mn-lt"/>
                        </a:rPr>
                        <a:t>sacas</a:t>
                      </a:r>
                      <a:r>
                        <a:rPr lang="en-US" sz="1800" b="1" i="0" u="none" strike="noStrike" dirty="0" smtClean="0">
                          <a:solidFill>
                            <a:srgbClr val="17375D"/>
                          </a:solidFill>
                          <a:latin typeface="+mn-lt"/>
                        </a:rPr>
                        <a:t> 60Kg</a:t>
                      </a:r>
                      <a:endParaRPr lang="en-US" sz="1800" b="1" i="0" u="none" strike="noStrike" dirty="0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5BE9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34.399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20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98%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0" u="none" strike="noStrike" dirty="0" smtClean="0">
                          <a:solidFill>
                            <a:srgbClr val="17375D"/>
                          </a:solidFill>
                          <a:latin typeface="Calibri"/>
                        </a:rPr>
                        <a:t>29.120 </a:t>
                      </a:r>
                      <a:endParaRPr lang="en-US" sz="2400" b="1" i="0" u="none" strike="noStrike" dirty="0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20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98%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9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1" u="none" strike="noStrike">
                          <a:solidFill>
                            <a:srgbClr val="17375D"/>
                          </a:solidFill>
                          <a:latin typeface="Calibri"/>
                        </a:rPr>
                        <a:t> Qtde.Container </a:t>
                      </a:r>
                    </a:p>
                  </a:txBody>
                  <a:tcPr marL="857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5BE9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100.067</a:t>
                      </a:r>
                      <a:r>
                        <a:rPr lang="en-US" sz="2400" b="1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24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</a:rPr>
                        <a:t>84.565</a:t>
                      </a:r>
                      <a:r>
                        <a:rPr lang="en-US" sz="2400" b="1" i="1" u="none" strike="noStrike" dirty="0" smtClean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endParaRPr lang="en-US" sz="2400" b="1" i="1" u="none" strike="noStrike" dirty="0">
                        <a:solidFill>
                          <a:srgbClr val="17375D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300"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t-BR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2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17375D"/>
                          </a:solidFill>
                          <a:latin typeface="Calibri"/>
                        </a:rPr>
                        <a:t>Outras</a:t>
                      </a:r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(*) </a:t>
                      </a:r>
                      <a:r>
                        <a:rPr lang="en-US" sz="1800" b="1" i="0" u="none" strike="noStrike" dirty="0" err="1" smtClean="0">
                          <a:solidFill>
                            <a:srgbClr val="17375D"/>
                          </a:solidFill>
                          <a:latin typeface="Calibri"/>
                        </a:rPr>
                        <a:t>Equiv.Mil</a:t>
                      </a:r>
                      <a:r>
                        <a:rPr lang="en-US" sz="1800" b="1" i="0" u="none" strike="noStrike" dirty="0" smtClean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17375D"/>
                          </a:solidFill>
                          <a:latin typeface="Calibri"/>
                        </a:rPr>
                        <a:t>sacas</a:t>
                      </a:r>
                      <a:r>
                        <a:rPr lang="en-US" sz="1800" b="1" i="0" u="none" strike="noStrike" dirty="0" smtClean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60Kg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611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664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14300">
                <a:tc gridSpan="2">
                  <a:txBody>
                    <a:bodyPr/>
                    <a:lstStyle/>
                    <a:p>
                      <a:pPr algn="l" fontAlgn="ctr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2000" b="0" i="0" u="none" strike="noStrike" dirty="0">
                        <a:solidFill>
                          <a:srgbClr val="948B54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948B54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35.009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100%</a:t>
                      </a:r>
                      <a:endParaRPr lang="en-US" sz="20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2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29.784</a:t>
                      </a:r>
                      <a:endParaRPr lang="en-US" sz="2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92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2051720" y="6577607"/>
            <a:ext cx="4812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OIC</a:t>
            </a:r>
            <a:endParaRPr lang="en-US" dirty="0"/>
          </a:p>
        </p:txBody>
      </p:sp>
      <p:sp>
        <p:nvSpPr>
          <p:cNvPr id="9" name="CaixaDeTexto 8"/>
          <p:cNvSpPr txBox="1"/>
          <p:nvPr/>
        </p:nvSpPr>
        <p:spPr>
          <a:xfrm>
            <a:off x="195614" y="540549"/>
            <a:ext cx="46644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>Exportações Mundiais de Café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323528" y="1262255"/>
          <a:ext cx="8568952" cy="4687025"/>
        </p:xfrm>
        <a:graphic>
          <a:graphicData uri="http://schemas.openxmlformats.org/drawingml/2006/table">
            <a:tbl>
              <a:tblPr/>
              <a:tblGrid>
                <a:gridCol w="1285943"/>
                <a:gridCol w="1189799"/>
                <a:gridCol w="1189799"/>
                <a:gridCol w="841271"/>
                <a:gridCol w="1189799"/>
                <a:gridCol w="841271"/>
                <a:gridCol w="1189799"/>
                <a:gridCol w="841271"/>
              </a:tblGrid>
              <a:tr h="42786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Anos-Civis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8546" marR="8546" marT="8546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Mil sacas 60Kg</a:t>
                      </a:r>
                    </a:p>
                  </a:txBody>
                  <a:tcPr marL="8546" marR="8546" marT="854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78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MUNDO</a:t>
                      </a:r>
                    </a:p>
                  </a:txBody>
                  <a:tcPr marL="8546" marR="8546" marT="854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BRASIL</a:t>
                      </a:r>
                    </a:p>
                  </a:txBody>
                  <a:tcPr marL="8546" marR="8546" marT="854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COLÔMBIA</a:t>
                      </a:r>
                    </a:p>
                  </a:txBody>
                  <a:tcPr marL="8546" marR="8546" marT="854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VIETNAM</a:t>
                      </a:r>
                    </a:p>
                  </a:txBody>
                  <a:tcPr marL="8546" marR="8546" marT="854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59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Volume</a:t>
                      </a:r>
                      <a:endParaRPr lang="en-US" sz="24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8546" marR="8546" marT="854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60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Part</a:t>
                      </a:r>
                      <a:r>
                        <a:rPr lang="en-US" sz="2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.</a:t>
                      </a:r>
                      <a:br>
                        <a:rPr lang="en-US" sz="2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</a:br>
                      <a:r>
                        <a:rPr lang="en-US" sz="2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(%)</a:t>
                      </a:r>
                      <a:endParaRPr lang="en-US" sz="24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8546" marR="8546" marT="8546" marB="0" anchor="ctr">
                    <a:lnL w="6350" cap="flat" cmpd="sng" algn="ctr">
                      <a:solidFill>
                        <a:srgbClr val="3760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volume</a:t>
                      </a:r>
                    </a:p>
                  </a:txBody>
                  <a:tcPr marL="8546" marR="8546" marT="854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60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Part</a:t>
                      </a:r>
                      <a:r>
                        <a:rPr lang="en-US" sz="2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.</a:t>
                      </a:r>
                      <a:br>
                        <a:rPr lang="en-US" sz="2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</a:br>
                      <a:r>
                        <a:rPr lang="en-US" sz="2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(%)</a:t>
                      </a:r>
                      <a:endParaRPr lang="en-US" sz="24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8546" marR="8546" marT="8546" marB="0" anchor="ctr">
                    <a:lnL w="6350" cap="flat" cmpd="sng" algn="ctr">
                      <a:solidFill>
                        <a:srgbClr val="3760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volume</a:t>
                      </a:r>
                    </a:p>
                  </a:txBody>
                  <a:tcPr marL="8546" marR="8546" marT="854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609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Part</a:t>
                      </a:r>
                      <a:r>
                        <a:rPr lang="en-US" sz="2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.</a:t>
                      </a:r>
                      <a:br>
                        <a:rPr lang="en-US" sz="2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</a:br>
                      <a:r>
                        <a:rPr lang="en-US" sz="24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(%)</a:t>
                      </a:r>
                      <a:endParaRPr lang="en-US" sz="24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8546" marR="8546" marT="8546" marB="0" anchor="ctr">
                    <a:lnL w="6350" cap="flat" cmpd="sng" algn="ctr">
                      <a:solidFill>
                        <a:srgbClr val="37609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</a:tr>
              <a:tr h="4975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 smtClean="0">
                          <a:solidFill>
                            <a:srgbClr val="376091"/>
                          </a:solidFill>
                          <a:latin typeface="Calibri"/>
                        </a:rPr>
                        <a:t>90.727 </a:t>
                      </a:r>
                      <a:endParaRPr lang="pt-BR" sz="2400" b="1" i="0" u="none" strike="noStrike" dirty="0">
                        <a:solidFill>
                          <a:srgbClr val="37609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18.089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 dirty="0">
                          <a:solidFill>
                            <a:srgbClr val="376091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9.437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14.606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</a:tr>
              <a:tr h="4975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 smtClean="0">
                          <a:solidFill>
                            <a:srgbClr val="376091"/>
                          </a:solidFill>
                          <a:latin typeface="Calibri"/>
                        </a:rPr>
                        <a:t>88.588 </a:t>
                      </a:r>
                      <a:endParaRPr lang="pt-BR" sz="2400" b="1" i="0" u="none" strike="noStrike" dirty="0">
                        <a:solidFill>
                          <a:srgbClr val="37609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28.138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 dirty="0">
                          <a:solidFill>
                            <a:srgbClr val="376091"/>
                          </a:solidFill>
                          <a:latin typeface="Calibri"/>
                        </a:rPr>
                        <a:t>29%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10.478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11.555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</a:tr>
              <a:tr h="4975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 smtClean="0">
                          <a:solidFill>
                            <a:srgbClr val="376091"/>
                          </a:solidFill>
                          <a:latin typeface="Calibri"/>
                        </a:rPr>
                        <a:t>90.107 </a:t>
                      </a:r>
                      <a:endParaRPr lang="pt-BR" sz="2400" b="1" i="0" u="none" strike="noStrike" dirty="0">
                        <a:solidFill>
                          <a:srgbClr val="37609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26.478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11.005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13.994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</a:tr>
              <a:tr h="4975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 smtClean="0">
                          <a:solidFill>
                            <a:srgbClr val="376091"/>
                          </a:solidFill>
                          <a:latin typeface="Calibri"/>
                        </a:rPr>
                        <a:t>97.753 </a:t>
                      </a:r>
                      <a:endParaRPr lang="pt-BR" sz="2400" b="1" i="0" u="none" strike="noStrike" dirty="0">
                        <a:solidFill>
                          <a:srgbClr val="37609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27.370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28%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11.177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18.090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</a:tr>
              <a:tr h="4975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 smtClean="0">
                          <a:solidFill>
                            <a:srgbClr val="376091"/>
                          </a:solidFill>
                          <a:latin typeface="Calibri"/>
                        </a:rPr>
                        <a:t>97.623 </a:t>
                      </a:r>
                      <a:endParaRPr lang="pt-BR" sz="2400" b="1" i="0" u="none" strike="noStrike" dirty="0">
                        <a:solidFill>
                          <a:srgbClr val="37609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29.504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8.716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17.386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>
                          <a:solidFill>
                            <a:srgbClr val="376091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</a:tr>
              <a:tr h="4975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 smtClean="0">
                          <a:solidFill>
                            <a:srgbClr val="376091"/>
                          </a:solidFill>
                          <a:latin typeface="Calibri"/>
                        </a:rPr>
                        <a:t>103.127 </a:t>
                      </a:r>
                      <a:endParaRPr lang="pt-BR" sz="2400" b="1" i="0" u="none" strike="noStrike" dirty="0">
                        <a:solidFill>
                          <a:srgbClr val="37609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33.028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 dirty="0">
                          <a:solidFill>
                            <a:srgbClr val="376091"/>
                          </a:solidFill>
                          <a:latin typeface="Calibri"/>
                        </a:rPr>
                        <a:t>32%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8.064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 dirty="0">
                          <a:solidFill>
                            <a:srgbClr val="376091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16.850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0" i="1" u="none" strike="noStrike" dirty="0">
                          <a:solidFill>
                            <a:srgbClr val="376091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395537" y="1257358"/>
          <a:ext cx="8280919" cy="4763930"/>
        </p:xfrm>
        <a:graphic>
          <a:graphicData uri="http://schemas.openxmlformats.org/drawingml/2006/table">
            <a:tbl>
              <a:tblPr/>
              <a:tblGrid>
                <a:gridCol w="2401243"/>
                <a:gridCol w="2939838"/>
                <a:gridCol w="2939838"/>
              </a:tblGrid>
              <a:tr h="7200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Anos-Civis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Mil sacas 60Kg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 US$ milhões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</a:tr>
              <a:tr h="5776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18.089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1.775,3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6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28.138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1.368,0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6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26.478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2.022,9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6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27.370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3.299,0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6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29.504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4.748,7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6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33.028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5.668,6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6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2011 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33.000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8.400,0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2051720" y="6577607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dirty="0"/>
          </a:p>
        </p:txBody>
      </p:sp>
      <p:sp>
        <p:nvSpPr>
          <p:cNvPr id="5" name="CaixaDeTexto 4"/>
          <p:cNvSpPr txBox="1"/>
          <p:nvPr/>
        </p:nvSpPr>
        <p:spPr>
          <a:xfrm>
            <a:off x="5724128" y="651605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*estimativa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42325" y="601524"/>
            <a:ext cx="4805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>Exportações Brasileiras de Café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051720" y="6577607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dirty="0"/>
          </a:p>
        </p:txBody>
      </p:sp>
      <p:sp>
        <p:nvSpPr>
          <p:cNvPr id="6" name="CaixaDeTexto 5"/>
          <p:cNvSpPr txBox="1"/>
          <p:nvPr/>
        </p:nvSpPr>
        <p:spPr>
          <a:xfrm>
            <a:off x="5652120" y="651605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*estimativa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07504" y="601524"/>
            <a:ext cx="4805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>Exportações Brasileiras de Café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79512" y="1268760"/>
          <a:ext cx="8640960" cy="4752527"/>
        </p:xfrm>
        <a:graphic>
          <a:graphicData uri="http://schemas.openxmlformats.org/drawingml/2006/table">
            <a:tbl>
              <a:tblPr/>
              <a:tblGrid>
                <a:gridCol w="1809360"/>
                <a:gridCol w="2215197"/>
                <a:gridCol w="1200603"/>
                <a:gridCol w="2215197"/>
                <a:gridCol w="1200603"/>
              </a:tblGrid>
              <a:tr h="5201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Anos-Civis</a:t>
                      </a:r>
                      <a:endParaRPr lang="en-US" sz="28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Mil </a:t>
                      </a:r>
                      <a:r>
                        <a:rPr lang="en-US" sz="28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sacas</a:t>
                      </a:r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60Kg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Índice</a:t>
                      </a:r>
                      <a:endParaRPr lang="en-US" sz="28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US$ </a:t>
                      </a:r>
                      <a:r>
                        <a:rPr lang="en-US" sz="28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milhões</a:t>
                      </a:r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err="1" smtClean="0">
                          <a:solidFill>
                            <a:srgbClr val="FFFFFF"/>
                          </a:solidFill>
                          <a:latin typeface="Calibri"/>
                        </a:rPr>
                        <a:t>Índice</a:t>
                      </a:r>
                      <a:endParaRPr lang="en-US" sz="28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</a:tr>
              <a:tr h="604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 </a:t>
                      </a:r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18.089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100</a:t>
                      </a:r>
                      <a:endParaRPr lang="en-US" sz="2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1.775,3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100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04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28.138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156</a:t>
                      </a:r>
                      <a:endParaRPr lang="en-US" sz="2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1.368,0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77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04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26.478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146</a:t>
                      </a:r>
                      <a:endParaRPr lang="en-US" sz="2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2.022,9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114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04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27.370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151</a:t>
                      </a:r>
                      <a:endParaRPr lang="en-US" sz="2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3.299,0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186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04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29.504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163</a:t>
                      </a:r>
                      <a:endParaRPr lang="en-US" sz="2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4.748,7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267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04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33.028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183</a:t>
                      </a:r>
                      <a:endParaRPr lang="en-US" sz="2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5.668,6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319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04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254061"/>
                          </a:solidFill>
                          <a:latin typeface="Calibri"/>
                        </a:rPr>
                        <a:t>2011 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33.000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182</a:t>
                      </a:r>
                      <a:endParaRPr lang="en-US" sz="2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8.400,0 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1849B"/>
                          </a:solidFill>
                          <a:latin typeface="Calibri"/>
                        </a:rPr>
                        <a:t>473</a:t>
                      </a:r>
                      <a:endParaRPr lang="en-US" sz="2800" b="1" i="0" u="none" strike="noStrike" dirty="0">
                        <a:solidFill>
                          <a:srgbClr val="31849B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051720" y="6577607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dirty="0"/>
          </a:p>
        </p:txBody>
      </p:sp>
      <p:graphicFrame>
        <p:nvGraphicFramePr>
          <p:cNvPr id="8" name="Gráfico 7"/>
          <p:cNvGraphicFramePr>
            <a:graphicFrameLocks noGrp="1"/>
          </p:cNvGraphicFramePr>
          <p:nvPr/>
        </p:nvGraphicFramePr>
        <p:xfrm>
          <a:off x="107504" y="764704"/>
          <a:ext cx="8712968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5724128" y="6550223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*estimativa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051720" y="6577607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dirty="0"/>
          </a:p>
        </p:txBody>
      </p:sp>
      <p:sp>
        <p:nvSpPr>
          <p:cNvPr id="6" name="CaixaDeTexto 5"/>
          <p:cNvSpPr txBox="1"/>
          <p:nvPr/>
        </p:nvSpPr>
        <p:spPr>
          <a:xfrm>
            <a:off x="198309" y="889556"/>
            <a:ext cx="4805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>Exportações Brasileiras de Café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23528" y="1654018"/>
          <a:ext cx="8352928" cy="4079238"/>
        </p:xfrm>
        <a:graphic>
          <a:graphicData uri="http://schemas.openxmlformats.org/drawingml/2006/table">
            <a:tbl>
              <a:tblPr/>
              <a:tblGrid>
                <a:gridCol w="2456743"/>
                <a:gridCol w="3560499"/>
                <a:gridCol w="2335686"/>
              </a:tblGrid>
              <a:tr h="69344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ACUMULADO 12 MESES </a:t>
                      </a:r>
                      <a:r>
                        <a:rPr lang="pt-BR" sz="28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TERMINADOS </a:t>
                      </a:r>
                      <a:r>
                        <a:rPr lang="pt-BR" sz="2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EM: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Arial"/>
                        </a:rPr>
                        <a:t>MÊS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254061"/>
                          </a:solidFill>
                          <a:latin typeface="Arial"/>
                        </a:rPr>
                        <a:t>Mil </a:t>
                      </a:r>
                      <a:r>
                        <a:rPr lang="en-US" sz="2800" b="1" i="0" u="none" strike="noStrike" dirty="0" err="1">
                          <a:solidFill>
                            <a:srgbClr val="254061"/>
                          </a:solidFill>
                          <a:latin typeface="Arial"/>
                        </a:rPr>
                        <a:t>sacas</a:t>
                      </a:r>
                      <a:r>
                        <a:rPr lang="en-US" sz="2800" b="1" i="0" u="none" strike="noStrike" dirty="0">
                          <a:solidFill>
                            <a:srgbClr val="254061"/>
                          </a:solidFill>
                          <a:latin typeface="Arial"/>
                        </a:rPr>
                        <a:t> </a:t>
                      </a:r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Arial"/>
                        </a:rPr>
                        <a:t>60Kg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Arial"/>
                        </a:rPr>
                        <a:t>US$ milhões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5763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254061"/>
                          </a:solidFill>
                          <a:latin typeface="Arial"/>
                        </a:rPr>
                        <a:t>junho-11 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35.009 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76091"/>
                          </a:solidFill>
                          <a:latin typeface="Arial"/>
                        </a:rPr>
                        <a:t>7.423 </a:t>
                      </a:r>
                      <a:endParaRPr lang="en-US" sz="2800" b="1" i="0" u="none" strike="noStrike" dirty="0">
                        <a:solidFill>
                          <a:srgbClr val="37609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3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254061"/>
                          </a:solidFill>
                          <a:latin typeface="Arial"/>
                        </a:rPr>
                        <a:t>julho-11 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34.609 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76091"/>
                          </a:solidFill>
                          <a:latin typeface="Arial"/>
                        </a:rPr>
                        <a:t>7.568 </a:t>
                      </a:r>
                      <a:endParaRPr lang="en-US" sz="2800" b="1" i="0" u="none" strike="noStrike" dirty="0">
                        <a:solidFill>
                          <a:srgbClr val="37609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3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254061"/>
                          </a:solidFill>
                          <a:latin typeface="Arial"/>
                        </a:rPr>
                        <a:t>agosto-11 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34.712 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76091"/>
                          </a:solidFill>
                          <a:latin typeface="Arial"/>
                        </a:rPr>
                        <a:t>7.878 </a:t>
                      </a:r>
                      <a:endParaRPr lang="en-US" sz="2800" b="1" i="0" u="none" strike="noStrike" dirty="0">
                        <a:solidFill>
                          <a:srgbClr val="37609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3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254061"/>
                          </a:solidFill>
                          <a:latin typeface="Arial"/>
                        </a:rPr>
                        <a:t>setembro-11 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34.359 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76091"/>
                          </a:solidFill>
                          <a:latin typeface="Arial"/>
                        </a:rPr>
                        <a:t>8.123 </a:t>
                      </a:r>
                      <a:endParaRPr lang="en-US" sz="2800" b="1" i="0" u="none" strike="noStrike" dirty="0">
                        <a:solidFill>
                          <a:srgbClr val="37609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3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>
                          <a:solidFill>
                            <a:srgbClr val="254061"/>
                          </a:solidFill>
                          <a:latin typeface="Arial"/>
                        </a:rPr>
                        <a:t>outubro-11 (*)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33.958 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376091"/>
                          </a:solidFill>
                          <a:latin typeface="Arial"/>
                        </a:rPr>
                        <a:t>8.339 </a:t>
                      </a:r>
                      <a:endParaRPr lang="en-US" sz="2800" b="1" i="0" u="none" strike="noStrike" dirty="0">
                        <a:solidFill>
                          <a:srgbClr val="37609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051720" y="6519446"/>
            <a:ext cx="15013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CONAB/CECAFÉ</a:t>
            </a:r>
            <a:endParaRPr lang="en-US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07504" y="692696"/>
          <a:ext cx="86409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051720" y="6577607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dirty="0"/>
          </a:p>
        </p:txBody>
      </p:sp>
      <p:sp>
        <p:nvSpPr>
          <p:cNvPr id="6" name="CaixaDeTexto 5"/>
          <p:cNvSpPr txBox="1"/>
          <p:nvPr/>
        </p:nvSpPr>
        <p:spPr>
          <a:xfrm>
            <a:off x="107504" y="673532"/>
            <a:ext cx="4805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>Exportações Brasileiras de Café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724128" y="652534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*estimativa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179512" y="1298798"/>
          <a:ext cx="8784976" cy="5010520"/>
        </p:xfrm>
        <a:graphic>
          <a:graphicData uri="http://schemas.openxmlformats.org/drawingml/2006/table">
            <a:tbl>
              <a:tblPr/>
              <a:tblGrid>
                <a:gridCol w="1511241"/>
                <a:gridCol w="1297071"/>
                <a:gridCol w="1296144"/>
                <a:gridCol w="1296144"/>
                <a:gridCol w="1986124"/>
                <a:gridCol w="1398252"/>
              </a:tblGrid>
              <a:tr h="50105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Anos-Civis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Mil </a:t>
                      </a:r>
                      <a:r>
                        <a:rPr lang="en-US" sz="28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sacas</a:t>
                      </a:r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60Kg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40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10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EAF1DD"/>
                          </a:solidFill>
                          <a:latin typeface="Calibri"/>
                        </a:rPr>
                        <a:t>Café Verde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>
                          <a:solidFill>
                            <a:srgbClr val="4A452A"/>
                          </a:solidFill>
                          <a:latin typeface="Calibri"/>
                        </a:rPr>
                        <a:t>Industrializado</a:t>
                      </a:r>
                      <a:endParaRPr lang="en-US" sz="2400" b="1" i="0" u="none" strike="noStrike" dirty="0">
                        <a:solidFill>
                          <a:srgbClr val="4A452A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TOTAL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5010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Conillon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Arábica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3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678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15.333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16.011 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4A452A"/>
                          </a:solidFill>
                          <a:latin typeface="Calibri"/>
                        </a:rPr>
                        <a:t>2.078 </a:t>
                      </a:r>
                      <a:endParaRPr lang="en-US" sz="2800" b="0" i="0" u="none" strike="noStrike" dirty="0">
                        <a:solidFill>
                          <a:srgbClr val="4A452A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18.089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4.297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21.228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25.525 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4A452A"/>
                          </a:solidFill>
                          <a:latin typeface="Calibri"/>
                        </a:rPr>
                        <a:t>2.613 </a:t>
                      </a:r>
                      <a:endParaRPr lang="en-US" sz="2800" b="0" i="0" u="none" strike="noStrike" dirty="0">
                        <a:solidFill>
                          <a:srgbClr val="4A452A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28.138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724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22.532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23.256 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4A452A"/>
                          </a:solidFill>
                          <a:latin typeface="Calibri"/>
                        </a:rPr>
                        <a:t>3.222 </a:t>
                      </a:r>
                      <a:endParaRPr lang="en-US" sz="2800" b="0" i="0" u="none" strike="noStrike" dirty="0">
                        <a:solidFill>
                          <a:srgbClr val="4A452A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26.478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1.366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22.953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24.320 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4A452A"/>
                          </a:solidFill>
                          <a:latin typeface="Calibri"/>
                        </a:rPr>
                        <a:t>3.050 </a:t>
                      </a:r>
                      <a:endParaRPr lang="en-US" sz="2800" b="0" i="0" u="none" strike="noStrike" dirty="0">
                        <a:solidFill>
                          <a:srgbClr val="4A452A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27.370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2.075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23.955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26.030 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4A452A"/>
                          </a:solidFill>
                          <a:latin typeface="Calibri"/>
                        </a:rPr>
                        <a:t>3.474 </a:t>
                      </a:r>
                      <a:endParaRPr lang="en-US" sz="2800" b="0" i="0" u="none" strike="noStrike" dirty="0">
                        <a:solidFill>
                          <a:srgbClr val="4A452A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29.504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1.169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28.572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29.741 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4A452A"/>
                          </a:solidFill>
                          <a:latin typeface="Calibri"/>
                        </a:rPr>
                        <a:t>3.287 </a:t>
                      </a:r>
                      <a:endParaRPr lang="en-US" sz="2800" b="0" i="0" u="none" strike="noStrike" dirty="0">
                        <a:solidFill>
                          <a:srgbClr val="4A452A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33.028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2011 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3.000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27.000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30.000 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0" i="0" u="none" strike="noStrike" dirty="0" smtClean="0">
                          <a:solidFill>
                            <a:srgbClr val="4A452A"/>
                          </a:solidFill>
                          <a:latin typeface="Calibri"/>
                        </a:rPr>
                        <a:t>3.000 </a:t>
                      </a:r>
                      <a:endParaRPr lang="en-US" sz="2800" b="0" i="0" u="none" strike="noStrike" dirty="0">
                        <a:solidFill>
                          <a:srgbClr val="4A452A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 smtClean="0">
                          <a:solidFill>
                            <a:srgbClr val="254061"/>
                          </a:solidFill>
                          <a:latin typeface="Calibri"/>
                        </a:rPr>
                        <a:t>33.000 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051720" y="6577607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dirty="0"/>
          </a:p>
        </p:txBody>
      </p:sp>
      <p:graphicFrame>
        <p:nvGraphicFramePr>
          <p:cNvPr id="7" name="Gráfico 6"/>
          <p:cNvGraphicFramePr>
            <a:graphicFrameLocks noGrp="1"/>
          </p:cNvGraphicFramePr>
          <p:nvPr/>
        </p:nvGraphicFramePr>
        <p:xfrm>
          <a:off x="179512" y="692696"/>
          <a:ext cx="864096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5724128" y="652534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*estimativa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051720" y="6577607"/>
            <a:ext cx="815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CECAFÉ</a:t>
            </a:r>
            <a:endParaRPr lang="en-US" dirty="0"/>
          </a:p>
        </p:txBody>
      </p:sp>
      <p:sp>
        <p:nvSpPr>
          <p:cNvPr id="6" name="CaixaDeTexto 5"/>
          <p:cNvSpPr txBox="1"/>
          <p:nvPr/>
        </p:nvSpPr>
        <p:spPr>
          <a:xfrm>
            <a:off x="107504" y="673532"/>
            <a:ext cx="7369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>Preço Médio das Exportações Brasileiras de Café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724128" y="652534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*estimativa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1043608" y="1439812"/>
          <a:ext cx="6984776" cy="4509468"/>
        </p:xfrm>
        <a:graphic>
          <a:graphicData uri="http://schemas.openxmlformats.org/drawingml/2006/table">
            <a:tbl>
              <a:tblPr/>
              <a:tblGrid>
                <a:gridCol w="2156149"/>
                <a:gridCol w="2833684"/>
                <a:gridCol w="1994943"/>
              </a:tblGrid>
              <a:tr h="10021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Anos-Civis</a:t>
                      </a:r>
                      <a:endParaRPr lang="en-US" sz="2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err="1" smtClean="0">
                          <a:solidFill>
                            <a:schemeClr val="bg1"/>
                          </a:solidFill>
                          <a:latin typeface="Calibri"/>
                        </a:rPr>
                        <a:t>Preço</a:t>
                      </a:r>
                      <a:r>
                        <a:rPr lang="en-US" sz="24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 </a:t>
                      </a:r>
                      <a:r>
                        <a:rPr lang="en-US" sz="2400" b="1" i="0" u="none" strike="noStrike" dirty="0" err="1" smtClean="0">
                          <a:solidFill>
                            <a:schemeClr val="bg1"/>
                          </a:solidFill>
                          <a:latin typeface="Calibri"/>
                        </a:rPr>
                        <a:t>Médio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 (US$/</a:t>
                      </a:r>
                      <a:r>
                        <a:rPr lang="en-US" sz="2400" b="1" i="0" u="none" strike="noStrike" baseline="0" dirty="0" err="1" smtClean="0">
                          <a:solidFill>
                            <a:schemeClr val="bg1"/>
                          </a:solidFill>
                          <a:latin typeface="Calibri"/>
                        </a:rPr>
                        <a:t>saca</a:t>
                      </a:r>
                      <a:r>
                        <a:rPr lang="en-US" sz="2400" b="1" i="0" u="none" strike="noStrike" baseline="0" dirty="0" smtClean="0">
                          <a:solidFill>
                            <a:schemeClr val="bg1"/>
                          </a:solidFill>
                          <a:latin typeface="Calibri"/>
                        </a:rPr>
                        <a:t>)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 err="1" smtClean="0">
                          <a:solidFill>
                            <a:srgbClr val="254061"/>
                          </a:solidFill>
                          <a:latin typeface="Calibri"/>
                        </a:rPr>
                        <a:t>Índice</a:t>
                      </a:r>
                      <a:endParaRPr lang="en-US" sz="2800" b="1" i="0" u="none" strike="noStrike" dirty="0">
                        <a:solidFill>
                          <a:srgbClr val="25406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             98,14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             48,62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             76,40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           120,53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           160,95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           171,63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175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1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>
                          <a:solidFill>
                            <a:srgbClr val="254061"/>
                          </a:solidFill>
                          <a:latin typeface="Calibri"/>
                        </a:rPr>
                        <a:t>2011 *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           254,55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259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708</Words>
  <Application>Microsoft Office PowerPoint</Application>
  <PresentationFormat>Apresentação na tela (4:3)</PresentationFormat>
  <Paragraphs>457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CECAFE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Exportações Brasileiras de Café</dc:title>
  <dc:creator>ddutra</dc:creator>
  <cp:lastModifiedBy>Eduardo Heron Santos</cp:lastModifiedBy>
  <cp:revision>53</cp:revision>
  <dcterms:created xsi:type="dcterms:W3CDTF">2011-11-22T12:39:10Z</dcterms:created>
  <dcterms:modified xsi:type="dcterms:W3CDTF">2011-11-25T11:20:07Z</dcterms:modified>
</cp:coreProperties>
</file>