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50"/>
  </p:notesMasterIdLst>
  <p:sldIdLst>
    <p:sldId id="298" r:id="rId2"/>
    <p:sldId id="403" r:id="rId3"/>
    <p:sldId id="404" r:id="rId4"/>
    <p:sldId id="462" r:id="rId5"/>
    <p:sldId id="301" r:id="rId6"/>
    <p:sldId id="411" r:id="rId7"/>
    <p:sldId id="412" r:id="rId8"/>
    <p:sldId id="413" r:id="rId9"/>
    <p:sldId id="414" r:id="rId10"/>
    <p:sldId id="415" r:id="rId11"/>
    <p:sldId id="416" r:id="rId12"/>
    <p:sldId id="417" r:id="rId13"/>
    <p:sldId id="281" r:id="rId14"/>
    <p:sldId id="352" r:id="rId15"/>
    <p:sldId id="353" r:id="rId16"/>
    <p:sldId id="354" r:id="rId17"/>
    <p:sldId id="332" r:id="rId18"/>
    <p:sldId id="333" r:id="rId19"/>
    <p:sldId id="337" r:id="rId20"/>
    <p:sldId id="334" r:id="rId21"/>
    <p:sldId id="335" r:id="rId22"/>
    <p:sldId id="347" r:id="rId23"/>
    <p:sldId id="348" r:id="rId24"/>
    <p:sldId id="438" r:id="rId25"/>
    <p:sldId id="435" r:id="rId26"/>
    <p:sldId id="437" r:id="rId27"/>
    <p:sldId id="450" r:id="rId28"/>
    <p:sldId id="451" r:id="rId29"/>
    <p:sldId id="452" r:id="rId30"/>
    <p:sldId id="453" r:id="rId31"/>
    <p:sldId id="454" r:id="rId32"/>
    <p:sldId id="455" r:id="rId33"/>
    <p:sldId id="456" r:id="rId34"/>
    <p:sldId id="457" r:id="rId35"/>
    <p:sldId id="458" r:id="rId36"/>
    <p:sldId id="459" r:id="rId37"/>
    <p:sldId id="460" r:id="rId38"/>
    <p:sldId id="461" r:id="rId39"/>
    <p:sldId id="434" r:id="rId40"/>
    <p:sldId id="423" r:id="rId41"/>
    <p:sldId id="424" r:id="rId42"/>
    <p:sldId id="425" r:id="rId43"/>
    <p:sldId id="426" r:id="rId44"/>
    <p:sldId id="427" r:id="rId45"/>
    <p:sldId id="428" r:id="rId46"/>
    <p:sldId id="429" r:id="rId47"/>
    <p:sldId id="267" r:id="rId48"/>
    <p:sldId id="331" r:id="rId4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4095"/>
    <a:srgbClr val="008000"/>
    <a:srgbClr val="53846E"/>
    <a:srgbClr val="FFCC29"/>
    <a:srgbClr val="00A859"/>
    <a:srgbClr val="EEE800"/>
    <a:srgbClr val="E3DE00"/>
    <a:srgbClr val="0066FF"/>
    <a:srgbClr val="F4EE00"/>
    <a:srgbClr val="A6A6A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Ivani%20Rossi\AppData\Roaming\Microsoft\Excel\Gr&#225;fico%202%20no%20Microsoft%20Office%20PowerPoint%20(version%201).xlsb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Planilha_do_Microsoft_Office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Gr&#225;fico%204%20no%20Microsoft%20Office%20PowerPoint" TargetMode="External"/><Relationship Id="rId1" Type="http://schemas.openxmlformats.org/officeDocument/2006/relationships/themeOverride" Target="../theme/themeOverride2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Gr&#225;fico%202%20no%20Microsoft%20Office%20PowerPoint" TargetMode="External"/><Relationship Id="rId1" Type="http://schemas.openxmlformats.org/officeDocument/2006/relationships/themeOverride" Target="../theme/themeOverride3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Gr&#225;fico%20no%20Microsoft%20Office%20PowerPoint" TargetMode="External"/><Relationship Id="rId1" Type="http://schemas.openxmlformats.org/officeDocument/2006/relationships/themeOverride" Target="../theme/themeOverride4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ADOLESCENTE</c:v>
                </c:pt>
              </c:strCache>
            </c:strRef>
          </c:tx>
          <c:dLbls>
            <c:txPr>
              <a:bodyPr/>
              <a:lstStyle/>
              <a:p>
                <a:pPr>
                  <a:defRPr sz="2000"/>
                </a:pPr>
                <a:endParaRPr lang="pt-BR"/>
              </a:p>
            </c:txPr>
            <c:showVal val="1"/>
          </c:dLbls>
          <c:cat>
            <c:strRef>
              <c:f>Plan1!$A$2:$A$3</c:f>
              <c:strCache>
                <c:ptCount val="2"/>
                <c:pt idx="0">
                  <c:v>CONSUMO DE CAFÉ (%)</c:v>
                </c:pt>
                <c:pt idx="1">
                  <c:v>MÉDIA PER CAPITA (ml/dia)</c:v>
                </c:pt>
              </c:strCache>
            </c:strRef>
          </c:cat>
          <c:val>
            <c:numRef>
              <c:f>Plan1!$B$2:$B$3</c:f>
              <c:numCache>
                <c:formatCode>General</c:formatCode>
                <c:ptCount val="2"/>
                <c:pt idx="0">
                  <c:v>62.8</c:v>
                </c:pt>
                <c:pt idx="1">
                  <c:v>166.7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ADULTOS</c:v>
                </c:pt>
              </c:strCache>
            </c:strRef>
          </c:tx>
          <c:dLbls>
            <c:txPr>
              <a:bodyPr/>
              <a:lstStyle/>
              <a:p>
                <a:pPr>
                  <a:defRPr sz="2000"/>
                </a:pPr>
                <a:endParaRPr lang="pt-BR"/>
              </a:p>
            </c:txPr>
            <c:showVal val="1"/>
          </c:dLbls>
          <c:cat>
            <c:strRef>
              <c:f>Plan1!$A$2:$A$3</c:f>
              <c:strCache>
                <c:ptCount val="2"/>
                <c:pt idx="0">
                  <c:v>CONSUMO DE CAFÉ (%)</c:v>
                </c:pt>
                <c:pt idx="1">
                  <c:v>MÉDIA PER CAPITA (ml/dia)</c:v>
                </c:pt>
              </c:strCache>
            </c:strRef>
          </c:cat>
          <c:val>
            <c:numRef>
              <c:f>Plan1!$C$2:$C$3</c:f>
              <c:numCache>
                <c:formatCode>General</c:formatCode>
                <c:ptCount val="2"/>
                <c:pt idx="0">
                  <c:v>92.2</c:v>
                </c:pt>
                <c:pt idx="1">
                  <c:v>222.8</c:v>
                </c:pt>
              </c:numCache>
            </c:numRef>
          </c:val>
        </c:ser>
        <c:ser>
          <c:idx val="2"/>
          <c:order val="2"/>
          <c:tx>
            <c:strRef>
              <c:f>Plan1!$D$1</c:f>
              <c:strCache>
                <c:ptCount val="1"/>
                <c:pt idx="0">
                  <c:v>IDOSOS</c:v>
                </c:pt>
              </c:strCache>
            </c:strRef>
          </c:tx>
          <c:dLbls>
            <c:txPr>
              <a:bodyPr/>
              <a:lstStyle/>
              <a:p>
                <a:pPr>
                  <a:defRPr sz="2000"/>
                </a:pPr>
                <a:endParaRPr lang="pt-BR"/>
              </a:p>
            </c:txPr>
            <c:showVal val="1"/>
          </c:dLbls>
          <c:cat>
            <c:strRef>
              <c:f>Plan1!$A$2:$A$3</c:f>
              <c:strCache>
                <c:ptCount val="2"/>
                <c:pt idx="0">
                  <c:v>CONSUMO DE CAFÉ (%)</c:v>
                </c:pt>
                <c:pt idx="1">
                  <c:v>MÉDIA PER CAPITA (ml/dia)</c:v>
                </c:pt>
              </c:strCache>
            </c:strRef>
          </c:cat>
          <c:val>
            <c:numRef>
              <c:f>Plan1!$D$2:$D$3</c:f>
              <c:numCache>
                <c:formatCode>General</c:formatCode>
                <c:ptCount val="2"/>
                <c:pt idx="0">
                  <c:v>86.6</c:v>
                </c:pt>
                <c:pt idx="1">
                  <c:v>246.9</c:v>
                </c:pt>
              </c:numCache>
            </c:numRef>
          </c:val>
        </c:ser>
        <c:axId val="102852864"/>
        <c:axId val="102858752"/>
      </c:barChart>
      <c:catAx>
        <c:axId val="102852864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/>
            </a:pPr>
            <a:endParaRPr lang="pt-BR"/>
          </a:p>
        </c:txPr>
        <c:crossAx val="102858752"/>
        <c:crosses val="autoZero"/>
        <c:auto val="1"/>
        <c:lblAlgn val="ctr"/>
        <c:lblOffset val="100"/>
      </c:catAx>
      <c:valAx>
        <c:axId val="102858752"/>
        <c:scaling>
          <c:orientation val="minMax"/>
        </c:scaling>
        <c:delete val="1"/>
        <c:axPos val="l"/>
        <c:numFmt formatCode="General" sourceLinked="1"/>
        <c:tickLblPos val="none"/>
        <c:crossAx val="102852864"/>
        <c:crosses val="autoZero"/>
        <c:crossBetween val="between"/>
      </c:valAx>
      <c:spPr>
        <a:noFill/>
      </c:spPr>
    </c:plotArea>
    <c:legend>
      <c:legendPos val="r"/>
    </c:legend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view3D>
      <c:perspective val="30"/>
    </c:view3D>
    <c:plotArea>
      <c:layout/>
      <c:area3DChart>
        <c:grouping val="stacked"/>
        <c:ser>
          <c:idx val="0"/>
          <c:order val="0"/>
          <c:tx>
            <c:strRef>
              <c:f>Plan1!$R$2</c:f>
              <c:strCache>
                <c:ptCount val="1"/>
                <c:pt idx="0">
                  <c:v>Classe D</c:v>
                </c:pt>
              </c:strCache>
            </c:strRef>
          </c:tx>
          <c:dLbls>
            <c:dLbl>
              <c:idx val="0"/>
              <c:layout>
                <c:manualLayout>
                  <c:x val="-5.1475700322253619E-2"/>
                  <c:y val="5.7750442904971619E-3"/>
                </c:manualLayout>
              </c:layout>
              <c:showVal val="1"/>
            </c:dLbl>
            <c:dLbl>
              <c:idx val="1"/>
              <c:layout>
                <c:manualLayout>
                  <c:x val="-1.2111929487589089E-2"/>
                  <c:y val="5.0276587209425093E-2"/>
                </c:manualLayout>
              </c:layout>
              <c:showVal val="1"/>
            </c:dLbl>
            <c:dLbl>
              <c:idx val="2"/>
              <c:layout>
                <c:manualLayout>
                  <c:x val="3.6335788462767284E-2"/>
                  <c:y val="-7.7000590539962116E-3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pt-BR"/>
              </a:p>
            </c:txPr>
            <c:showVal val="1"/>
          </c:dLbls>
          <c:cat>
            <c:numRef>
              <c:f>Plan1!$S$1:$U$1</c:f>
              <c:numCache>
                <c:formatCode>General</c:formatCode>
                <c:ptCount val="3"/>
                <c:pt idx="0">
                  <c:v>2003</c:v>
                </c:pt>
                <c:pt idx="1">
                  <c:v>2009</c:v>
                </c:pt>
                <c:pt idx="2">
                  <c:v>2014</c:v>
                </c:pt>
              </c:numCache>
            </c:numRef>
          </c:cat>
          <c:val>
            <c:numRef>
              <c:f>Plan1!$S$2:$U$2</c:f>
              <c:numCache>
                <c:formatCode>General</c:formatCode>
                <c:ptCount val="3"/>
                <c:pt idx="0">
                  <c:v>96</c:v>
                </c:pt>
                <c:pt idx="1">
                  <c:v>73.3</c:v>
                </c:pt>
                <c:pt idx="2">
                  <c:v>59</c:v>
                </c:pt>
              </c:numCache>
            </c:numRef>
          </c:val>
        </c:ser>
        <c:ser>
          <c:idx val="1"/>
          <c:order val="1"/>
          <c:tx>
            <c:strRef>
              <c:f>Plan1!$R$3</c:f>
              <c:strCache>
                <c:ptCount val="1"/>
                <c:pt idx="0">
                  <c:v>Classe C</c:v>
                </c:pt>
              </c:strCache>
            </c:strRef>
          </c:tx>
          <c:dLbls>
            <c:dLbl>
              <c:idx val="0"/>
              <c:layout>
                <c:manualLayout>
                  <c:x val="-3.9363770834664552E-2"/>
                  <c:y val="3.1252993625321211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3.7707440407068846E-2"/>
                </c:manualLayout>
              </c:layout>
              <c:showVal val="1"/>
            </c:dLbl>
            <c:dLbl>
              <c:idx val="2"/>
              <c:layout>
                <c:manualLayout>
                  <c:x val="3.9363770834664552E-2"/>
                  <c:y val="-1.5739799846968903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pt-BR"/>
              </a:p>
            </c:txPr>
            <c:showVal val="1"/>
          </c:dLbls>
          <c:cat>
            <c:numRef>
              <c:f>Plan1!$S$1:$U$1</c:f>
              <c:numCache>
                <c:formatCode>General</c:formatCode>
                <c:ptCount val="3"/>
                <c:pt idx="0">
                  <c:v>2003</c:v>
                </c:pt>
                <c:pt idx="1">
                  <c:v>2009</c:v>
                </c:pt>
                <c:pt idx="2">
                  <c:v>2014</c:v>
                </c:pt>
              </c:numCache>
            </c:numRef>
          </c:cat>
          <c:val>
            <c:numRef>
              <c:f>Plan1!$S$3:$U$3</c:f>
              <c:numCache>
                <c:formatCode>General</c:formatCode>
                <c:ptCount val="3"/>
                <c:pt idx="0">
                  <c:v>66</c:v>
                </c:pt>
                <c:pt idx="1">
                  <c:v>94.6</c:v>
                </c:pt>
                <c:pt idx="2">
                  <c:v>113</c:v>
                </c:pt>
              </c:numCache>
            </c:numRef>
          </c:val>
        </c:ser>
        <c:ser>
          <c:idx val="2"/>
          <c:order val="2"/>
          <c:tx>
            <c:strRef>
              <c:f>Plan1!$R$4</c:f>
              <c:strCache>
                <c:ptCount val="1"/>
                <c:pt idx="0">
                  <c:v>Classe A  e B</c:v>
                </c:pt>
              </c:strCache>
            </c:strRef>
          </c:tx>
          <c:dLbls>
            <c:dLbl>
              <c:idx val="0"/>
              <c:layout>
                <c:manualLayout>
                  <c:x val="-4.5419735578459075E-2"/>
                  <c:y val="-2.9441054532181998E-2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-7.1225165213352121E-2"/>
                </c:manualLayout>
              </c:layout>
              <c:showVal val="1"/>
            </c:dLbl>
            <c:dLbl>
              <c:idx val="2"/>
              <c:layout>
                <c:manualLayout>
                  <c:x val="4.3905744392510417E-2"/>
                  <c:y val="-7.382962133898574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/>
                </a:pPr>
                <a:endParaRPr lang="pt-BR"/>
              </a:p>
            </c:txPr>
            <c:showVal val="1"/>
          </c:dLbls>
          <c:cat>
            <c:numRef>
              <c:f>Plan1!$S$1:$U$1</c:f>
              <c:numCache>
                <c:formatCode>General</c:formatCode>
                <c:ptCount val="3"/>
                <c:pt idx="0">
                  <c:v>2003</c:v>
                </c:pt>
                <c:pt idx="1">
                  <c:v>2009</c:v>
                </c:pt>
                <c:pt idx="2">
                  <c:v>2014</c:v>
                </c:pt>
              </c:numCache>
            </c:numRef>
          </c:cat>
          <c:val>
            <c:numRef>
              <c:f>Plan1!$S$4:$U$4</c:f>
              <c:numCache>
                <c:formatCode>General</c:formatCode>
                <c:ptCount val="3"/>
                <c:pt idx="0">
                  <c:v>13</c:v>
                </c:pt>
                <c:pt idx="1">
                  <c:v>20</c:v>
                </c:pt>
                <c:pt idx="2">
                  <c:v>31</c:v>
                </c:pt>
              </c:numCache>
            </c:numRef>
          </c:val>
        </c:ser>
        <c:axId val="85842944"/>
        <c:axId val="85918464"/>
        <c:axId val="0"/>
      </c:area3DChart>
      <c:catAx>
        <c:axId val="8584294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85918464"/>
        <c:crosses val="autoZero"/>
        <c:auto val="1"/>
        <c:lblAlgn val="ctr"/>
        <c:lblOffset val="100"/>
      </c:catAx>
      <c:valAx>
        <c:axId val="85918464"/>
        <c:scaling>
          <c:orientation val="minMax"/>
        </c:scaling>
        <c:delete val="1"/>
        <c:axPos val="l"/>
        <c:numFmt formatCode="General" sourceLinked="1"/>
        <c:tickLblPos val="none"/>
        <c:crossAx val="85842944"/>
        <c:crosses val="autoZero"/>
        <c:crossBetween val="midCat"/>
      </c:valAx>
    </c:plotArea>
    <c:legend>
      <c:legendPos val="r"/>
      <c:txPr>
        <a:bodyPr/>
        <a:lstStyle/>
        <a:p>
          <a:pPr>
            <a:defRPr sz="1800"/>
          </a:pPr>
          <a:endParaRPr lang="pt-BR"/>
        </a:p>
      </c:txPr>
    </c:legend>
    <c:plotVisOnly val="1"/>
  </c:chart>
  <c:spPr>
    <a:noFill/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Feminino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dLbl>
              <c:idx val="0"/>
              <c:layout>
                <c:manualLayout>
                  <c:x val="4.1666666666666683E-3"/>
                  <c:y val="0.28125"/>
                </c:manualLayout>
              </c:layout>
              <c:showVal val="1"/>
            </c:dLbl>
            <c:txPr>
              <a:bodyPr/>
              <a:lstStyle/>
              <a:p>
                <a:pPr>
                  <a:defRPr sz="3200"/>
                </a:pPr>
                <a:endParaRPr lang="pt-BR"/>
              </a:p>
            </c:txPr>
            <c:showVal val="1"/>
          </c:dLbls>
          <c:cat>
            <c:strRef>
              <c:f>Plan1!$A$2</c:f>
              <c:strCache>
                <c:ptCount val="1"/>
                <c:pt idx="0">
                  <c:v>Consumo de Café (%)</c:v>
                </c:pt>
              </c:strCache>
            </c:strRef>
          </c:cat>
          <c:val>
            <c:numRef>
              <c:f>Plan1!$B$2</c:f>
              <c:numCache>
                <c:formatCode>General</c:formatCode>
                <c:ptCount val="1"/>
                <c:pt idx="0">
                  <c:v>79.3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chemeClr val="tx2"/>
            </a:solidFill>
          </c:spPr>
          <c:dLbls>
            <c:dLbl>
              <c:idx val="0"/>
              <c:layout>
                <c:manualLayout>
                  <c:x val="-4.1666666666666683E-3"/>
                  <c:y val="0.30000000000000032"/>
                </c:manualLayout>
              </c:layout>
              <c:spPr/>
              <c:txPr>
                <a:bodyPr/>
                <a:lstStyle/>
                <a:p>
                  <a:pPr>
                    <a:defRPr sz="3200"/>
                  </a:pPr>
                  <a:endParaRPr lang="pt-BR"/>
                </a:p>
              </c:txPr>
              <c:showVal val="1"/>
            </c:dLbl>
            <c:showVal val="1"/>
          </c:dLbls>
          <c:cat>
            <c:strRef>
              <c:f>Plan1!$A$2</c:f>
              <c:strCache>
                <c:ptCount val="1"/>
                <c:pt idx="0">
                  <c:v>Consumo de Café (%)</c:v>
                </c:pt>
              </c:strCache>
            </c:strRef>
          </c:cat>
          <c:val>
            <c:numRef>
              <c:f>Plan1!$C$2</c:f>
              <c:numCache>
                <c:formatCode>General</c:formatCode>
                <c:ptCount val="1"/>
                <c:pt idx="0">
                  <c:v>78.7</c:v>
                </c:pt>
              </c:numCache>
            </c:numRef>
          </c:val>
        </c:ser>
        <c:axId val="102956416"/>
        <c:axId val="92558464"/>
      </c:barChart>
      <c:catAx>
        <c:axId val="102956416"/>
        <c:scaling>
          <c:orientation val="minMax"/>
        </c:scaling>
        <c:axPos val="b"/>
        <c:tickLblPos val="nextTo"/>
        <c:crossAx val="92558464"/>
        <c:crossesAt val="0.2"/>
        <c:auto val="1"/>
        <c:lblAlgn val="ctr"/>
        <c:lblOffset val="100"/>
      </c:catAx>
      <c:valAx>
        <c:axId val="92558464"/>
        <c:scaling>
          <c:orientation val="minMax"/>
          <c:max val="80"/>
          <c:min val="0"/>
        </c:scaling>
        <c:delete val="1"/>
        <c:axPos val="l"/>
        <c:numFmt formatCode="General" sourceLinked="1"/>
        <c:tickLblPos val="none"/>
        <c:crossAx val="102956416"/>
        <c:crosses val="autoZero"/>
        <c:crossBetween val="between"/>
        <c:minorUnit val="5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Consumo de Café (%)</c:v>
                </c:pt>
              </c:strCache>
            </c:strRef>
          </c:tx>
          <c:dLbls>
            <c:dLbl>
              <c:idx val="3"/>
              <c:layout>
                <c:manualLayout>
                  <c:x val="-1.6441205214486519E-2"/>
                  <c:y val="-5.7413585772280538E-3"/>
                </c:manualLayout>
              </c:layout>
              <c:showVal val="1"/>
            </c:dLbl>
            <c:dLbl>
              <c:idx val="4"/>
              <c:layout>
                <c:manualLayout>
                  <c:x val="-1.0462585136491427E-2"/>
                  <c:y val="5.7413585772281171E-3"/>
                </c:manualLayout>
              </c:layout>
              <c:showVal val="1"/>
            </c:dLbl>
            <c:showVal val="1"/>
          </c:dLbls>
          <c:cat>
            <c:strRef>
              <c:f>Plan1!$A$2:$A$6</c:f>
              <c:strCache>
                <c:ptCount val="5"/>
                <c:pt idx="0">
                  <c:v>Norte</c:v>
                </c:pt>
                <c:pt idx="1">
                  <c:v>Nordeste</c:v>
                </c:pt>
                <c:pt idx="2">
                  <c:v>Sudeste</c:v>
                </c:pt>
                <c:pt idx="3">
                  <c:v>Sul </c:v>
                </c:pt>
                <c:pt idx="4">
                  <c:v>Centro-Oeste</c:v>
                </c:pt>
              </c:strCache>
            </c:strRef>
          </c:cat>
          <c:val>
            <c:numRef>
              <c:f>Plan1!$B$2:$B$6</c:f>
              <c:numCache>
                <c:formatCode>General</c:formatCode>
                <c:ptCount val="5"/>
                <c:pt idx="0">
                  <c:v>82.8</c:v>
                </c:pt>
                <c:pt idx="1">
                  <c:v>93.5</c:v>
                </c:pt>
                <c:pt idx="2">
                  <c:v>76.900000000000006</c:v>
                </c:pt>
                <c:pt idx="3">
                  <c:v>78.3</c:v>
                </c:pt>
                <c:pt idx="4">
                  <c:v>72.2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Per capita (ml/dia)</c:v>
                </c:pt>
              </c:strCache>
            </c:strRef>
          </c:tx>
          <c:dLbls>
            <c:showVal val="1"/>
          </c:dLbls>
          <c:cat>
            <c:strRef>
              <c:f>Plan1!$A$2:$A$6</c:f>
              <c:strCache>
                <c:ptCount val="5"/>
                <c:pt idx="0">
                  <c:v>Norte</c:v>
                </c:pt>
                <c:pt idx="1">
                  <c:v>Nordeste</c:v>
                </c:pt>
                <c:pt idx="2">
                  <c:v>Sudeste</c:v>
                </c:pt>
                <c:pt idx="3">
                  <c:v>Sul </c:v>
                </c:pt>
                <c:pt idx="4">
                  <c:v>Centro-Oeste</c:v>
                </c:pt>
              </c:strCache>
            </c:strRef>
          </c:cat>
          <c:val>
            <c:numRef>
              <c:f>Plan1!$C$2:$C$6</c:f>
              <c:numCache>
                <c:formatCode>General</c:formatCode>
                <c:ptCount val="5"/>
                <c:pt idx="0">
                  <c:v>195.1</c:v>
                </c:pt>
                <c:pt idx="1">
                  <c:v>230.4</c:v>
                </c:pt>
                <c:pt idx="2">
                  <c:v>215.2</c:v>
                </c:pt>
                <c:pt idx="3">
                  <c:v>220.1</c:v>
                </c:pt>
                <c:pt idx="4">
                  <c:v>167.8</c:v>
                </c:pt>
              </c:numCache>
            </c:numRef>
          </c:val>
        </c:ser>
        <c:axId val="92589440"/>
        <c:axId val="102962304"/>
      </c:barChart>
      <c:catAx>
        <c:axId val="92589440"/>
        <c:scaling>
          <c:orientation val="minMax"/>
        </c:scaling>
        <c:axPos val="b"/>
        <c:tickLblPos val="nextTo"/>
        <c:crossAx val="102962304"/>
        <c:crosses val="autoZero"/>
        <c:auto val="1"/>
        <c:lblAlgn val="ctr"/>
        <c:lblOffset val="100"/>
      </c:catAx>
      <c:valAx>
        <c:axId val="102962304"/>
        <c:scaling>
          <c:orientation val="minMax"/>
        </c:scaling>
        <c:delete val="1"/>
        <c:axPos val="l"/>
        <c:numFmt formatCode="General" sourceLinked="1"/>
        <c:tickLblPos val="none"/>
        <c:crossAx val="92589440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ser>
          <c:idx val="0"/>
          <c:order val="0"/>
          <c:tx>
            <c:strRef>
              <c:f>Plan2!$A$19</c:f>
              <c:strCache>
                <c:ptCount val="1"/>
                <c:pt idx="0">
                  <c:v>Penetração</c:v>
                </c:pt>
              </c:strCache>
            </c:strRef>
          </c:tx>
          <c:spPr>
            <a:ln w="57150">
              <a:solidFill>
                <a:srgbClr val="996633"/>
              </a:solidFill>
            </a:ln>
          </c:spPr>
          <c:marker>
            <c:spPr>
              <a:solidFill>
                <a:srgbClr val="663300"/>
              </a:solidFill>
              <a:ln w="57150">
                <a:solidFill>
                  <a:srgbClr val="996633"/>
                </a:solidFill>
              </a:ln>
            </c:spPr>
          </c:marker>
          <c:dLbls>
            <c:dLbl>
              <c:idx val="7"/>
              <c:tx>
                <c:rich>
                  <a:bodyPr/>
                  <a:lstStyle/>
                  <a:p>
                    <a:r>
                      <a:rPr lang="en-US" sz="2400" b="1" smtClean="0"/>
                      <a:t>95</a:t>
                    </a:r>
                    <a:endParaRPr lang="en-US" sz="2400" b="1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400" b="1"/>
                </a:pPr>
                <a:endParaRPr lang="pt-BR"/>
              </a:p>
            </c:txPr>
            <c:showVal val="1"/>
          </c:dLbls>
          <c:xVal>
            <c:numRef>
              <c:f>Plan2!$B$18:$I$18</c:f>
              <c:numCache>
                <c:formatCode>General</c:formatCode>
                <c:ptCount val="8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</c:numCache>
            </c:numRef>
          </c:xVal>
          <c:yVal>
            <c:numRef>
              <c:f>Plan2!$B$19:$I$19</c:f>
              <c:numCache>
                <c:formatCode>General</c:formatCode>
                <c:ptCount val="8"/>
                <c:pt idx="0">
                  <c:v>91</c:v>
                </c:pt>
                <c:pt idx="1">
                  <c:v>92</c:v>
                </c:pt>
                <c:pt idx="2">
                  <c:v>93</c:v>
                </c:pt>
                <c:pt idx="3">
                  <c:v>94</c:v>
                </c:pt>
                <c:pt idx="4">
                  <c:v>91</c:v>
                </c:pt>
                <c:pt idx="5">
                  <c:v>97</c:v>
                </c:pt>
                <c:pt idx="6">
                  <c:v>97</c:v>
                </c:pt>
                <c:pt idx="7">
                  <c:v>96</c:v>
                </c:pt>
              </c:numCache>
            </c:numRef>
          </c:yVal>
          <c:smooth val="1"/>
        </c:ser>
        <c:axId val="78576640"/>
        <c:axId val="84489344"/>
      </c:scatterChart>
      <c:valAx>
        <c:axId val="785766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 err="1"/>
                  <a:t>Medições</a:t>
                </a:r>
                <a:endParaRPr lang="en-US" sz="1600" dirty="0"/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pt-BR"/>
          </a:p>
        </c:txPr>
        <c:crossAx val="84489344"/>
        <c:crosses val="autoZero"/>
        <c:crossBetween val="midCat"/>
      </c:valAx>
      <c:valAx>
        <c:axId val="84489344"/>
        <c:scaling>
          <c:orientation val="minMax"/>
          <c:max val="98"/>
          <c:min val="80"/>
        </c:scaling>
        <c:delete val="1"/>
        <c:axPos val="l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Penetração declarada</a:t>
                </a:r>
              </a:p>
            </c:rich>
          </c:tx>
        </c:title>
        <c:numFmt formatCode="General" sourceLinked="1"/>
        <c:tickLblPos val="none"/>
        <c:crossAx val="78576640"/>
        <c:crosses val="autoZero"/>
        <c:crossBetween val="midCat"/>
        <c:majorUnit val="1"/>
      </c:valAx>
    </c:plotArea>
    <c:plotVisOnly val="1"/>
  </c:chart>
  <c:spPr>
    <a:noFill/>
  </c:sp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2003</c:v>
                </c:pt>
              </c:strCache>
            </c:strRef>
          </c:tx>
          <c:dLbls>
            <c:showVal val="1"/>
          </c:dLbls>
          <c:cat>
            <c:strRef>
              <c:f>Plan1!$A$2:$A$4</c:f>
              <c:strCache>
                <c:ptCount val="3"/>
                <c:pt idx="0">
                  <c:v>15 a 19 anos</c:v>
                </c:pt>
                <c:pt idx="1">
                  <c:v>20 a 26 anos</c:v>
                </c:pt>
                <c:pt idx="2">
                  <c:v>acima de 35 anos</c:v>
                </c:pt>
              </c:strCache>
            </c:strRef>
          </c:cat>
          <c:val>
            <c:numRef>
              <c:f>Plan1!$B$2:$B$4</c:f>
              <c:numCache>
                <c:formatCode>0%</c:formatCode>
                <c:ptCount val="3"/>
                <c:pt idx="0">
                  <c:v>0.85000000000000064</c:v>
                </c:pt>
                <c:pt idx="1">
                  <c:v>0.83000000000000063</c:v>
                </c:pt>
                <c:pt idx="2">
                  <c:v>0.96000000000000063</c:v>
                </c:pt>
              </c:numCache>
            </c:numRef>
          </c:val>
        </c:ser>
        <c:ser>
          <c:idx val="1"/>
          <c:order val="1"/>
          <c:tx>
            <c:strRef>
              <c:f>Plan1!$C$1</c:f>
              <c:strCache>
                <c:ptCount val="1"/>
                <c:pt idx="0">
                  <c:v>2010</c:v>
                </c:pt>
              </c:strCache>
            </c:strRef>
          </c:tx>
          <c:dLbls>
            <c:showVal val="1"/>
          </c:dLbls>
          <c:cat>
            <c:strRef>
              <c:f>Plan1!$A$2:$A$4</c:f>
              <c:strCache>
                <c:ptCount val="3"/>
                <c:pt idx="0">
                  <c:v>15 a 19 anos</c:v>
                </c:pt>
                <c:pt idx="1">
                  <c:v>20 a 26 anos</c:v>
                </c:pt>
                <c:pt idx="2">
                  <c:v>acima de 35 anos</c:v>
                </c:pt>
              </c:strCache>
            </c:strRef>
          </c:cat>
          <c:val>
            <c:numRef>
              <c:f>Plan1!$C$2:$C$4</c:f>
              <c:numCache>
                <c:formatCode>0%</c:formatCode>
                <c:ptCount val="3"/>
                <c:pt idx="0">
                  <c:v>0.95000000000000062</c:v>
                </c:pt>
                <c:pt idx="1">
                  <c:v>0.9</c:v>
                </c:pt>
                <c:pt idx="2">
                  <c:v>0.98</c:v>
                </c:pt>
              </c:numCache>
            </c:numRef>
          </c:val>
        </c:ser>
        <c:axId val="103007360"/>
        <c:axId val="103008896"/>
      </c:barChart>
      <c:catAx>
        <c:axId val="103007360"/>
        <c:scaling>
          <c:orientation val="minMax"/>
        </c:scaling>
        <c:axPos val="b"/>
        <c:tickLblPos val="nextTo"/>
        <c:crossAx val="103008896"/>
        <c:crosses val="autoZero"/>
        <c:auto val="1"/>
        <c:lblAlgn val="ctr"/>
        <c:lblOffset val="100"/>
      </c:catAx>
      <c:valAx>
        <c:axId val="103008896"/>
        <c:scaling>
          <c:orientation val="minMax"/>
        </c:scaling>
        <c:delete val="1"/>
        <c:axPos val="l"/>
        <c:numFmt formatCode="0%" sourceLinked="1"/>
        <c:tickLblPos val="none"/>
        <c:crossAx val="103007360"/>
        <c:crosses val="autoZero"/>
        <c:crossBetween val="between"/>
      </c:valAx>
    </c:plotArea>
    <c:legend>
      <c:legendPos val="r"/>
    </c:legend>
    <c:plotVisOnly val="1"/>
  </c:chart>
  <c:txPr>
    <a:bodyPr/>
    <a:lstStyle/>
    <a:p>
      <a:pPr>
        <a:defRPr sz="1800"/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view3D>
      <c:rAngAx val="1"/>
    </c:view3D>
    <c:floor>
      <c:spPr>
        <a:solidFill>
          <a:srgbClr val="F79646">
            <a:lumMod val="60000"/>
            <a:lumOff val="40000"/>
          </a:srgbClr>
        </a:solidFill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'[Gráfico 4 no Microsoft Office PowerPoint]Plan2'!$A$19</c:f>
              <c:strCache>
                <c:ptCount val="1"/>
                <c:pt idx="0">
                  <c:v>Em casa</c:v>
                </c:pt>
              </c:strCache>
            </c:strRef>
          </c:tx>
          <c:dLbls>
            <c:dLbl>
              <c:idx val="0"/>
              <c:layout>
                <c:manualLayout>
                  <c:x val="8.1089329793497568E-3"/>
                  <c:y val="-2.7133737277055391E-2"/>
                </c:manualLayout>
              </c:layout>
              <c:showVal val="1"/>
            </c:dLbl>
            <c:dLbl>
              <c:idx val="1"/>
              <c:layout>
                <c:manualLayout>
                  <c:x val="-2.0272332448375095E-3"/>
                  <c:y val="-1.35668686385277E-2"/>
                </c:manualLayout>
              </c:layout>
              <c:showVal val="1"/>
            </c:dLbl>
            <c:dLbl>
              <c:idx val="2"/>
              <c:layout>
                <c:manualLayout>
                  <c:x val="6.0816997345124555E-3"/>
                  <c:y val="-2.7133737277055391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Val val="1"/>
          </c:dLbls>
          <c:cat>
            <c:numRef>
              <c:f>'[Gráfico 4 no Microsoft Office PowerPoint]Plan2'!$B$18:$D$18</c:f>
              <c:numCache>
                <c:formatCode>General</c:formatCode>
                <c:ptCount val="3"/>
                <c:pt idx="0">
                  <c:v>2003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'[Gráfico 4 no Microsoft Office PowerPoint]Plan2'!$B$19:$D$19</c:f>
              <c:numCache>
                <c:formatCode>General</c:formatCode>
                <c:ptCount val="3"/>
                <c:pt idx="0">
                  <c:v>96</c:v>
                </c:pt>
                <c:pt idx="1">
                  <c:v>98</c:v>
                </c:pt>
                <c:pt idx="2">
                  <c:v>99</c:v>
                </c:pt>
              </c:numCache>
            </c:numRef>
          </c:val>
        </c:ser>
        <c:ser>
          <c:idx val="1"/>
          <c:order val="1"/>
          <c:tx>
            <c:strRef>
              <c:f>'[Gráfico 4 no Microsoft Office PowerPoint]Plan2'!$A$20</c:f>
              <c:strCache>
                <c:ptCount val="1"/>
                <c:pt idx="0">
                  <c:v>Fora de casa</c:v>
                </c:pt>
              </c:strCache>
            </c:strRef>
          </c:tx>
          <c:dLbls>
            <c:dLbl>
              <c:idx val="0"/>
              <c:layout>
                <c:manualLayout>
                  <c:x val="4.2571898141585796E-2"/>
                  <c:y val="-2.4759401733140764E-2"/>
                </c:manualLayout>
              </c:layout>
              <c:showVal val="1"/>
            </c:dLbl>
            <c:dLbl>
              <c:idx val="1"/>
              <c:layout>
                <c:manualLayout>
                  <c:x val="3.2435811729731458E-2"/>
                  <c:y val="-2.3742153649594488E-2"/>
                </c:manualLayout>
              </c:layout>
              <c:showVal val="1"/>
            </c:dLbl>
            <c:dLbl>
              <c:idx val="2"/>
              <c:layout>
                <c:manualLayout>
                  <c:x val="5.6762610667780433E-2"/>
                  <c:y val="-3.7987098655705133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Val val="1"/>
          </c:dLbls>
          <c:cat>
            <c:numRef>
              <c:f>'[Gráfico 4 no Microsoft Office PowerPoint]Plan2'!$B$18:$D$18</c:f>
              <c:numCache>
                <c:formatCode>General</c:formatCode>
                <c:ptCount val="3"/>
                <c:pt idx="0">
                  <c:v>2003</c:v>
                </c:pt>
                <c:pt idx="1">
                  <c:v>2009</c:v>
                </c:pt>
                <c:pt idx="2">
                  <c:v>2010</c:v>
                </c:pt>
              </c:numCache>
            </c:numRef>
          </c:cat>
          <c:val>
            <c:numRef>
              <c:f>'[Gráfico 4 no Microsoft Office PowerPoint]Plan2'!$B$20:$D$20</c:f>
              <c:numCache>
                <c:formatCode>General</c:formatCode>
                <c:ptCount val="3"/>
                <c:pt idx="0">
                  <c:v>14</c:v>
                </c:pt>
                <c:pt idx="1">
                  <c:v>48</c:v>
                </c:pt>
                <c:pt idx="2">
                  <c:v>57</c:v>
                </c:pt>
              </c:numCache>
            </c:numRef>
          </c:val>
        </c:ser>
        <c:shape val="box"/>
        <c:axId val="84437632"/>
        <c:axId val="84550016"/>
        <c:axId val="0"/>
      </c:bar3DChart>
      <c:catAx>
        <c:axId val="844376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2000" b="1">
                <a:solidFill>
                  <a:schemeClr val="tx1"/>
                </a:solidFill>
              </a:defRPr>
            </a:pPr>
            <a:endParaRPr lang="pt-BR"/>
          </a:p>
        </c:txPr>
        <c:crossAx val="84550016"/>
        <c:crosses val="autoZero"/>
        <c:auto val="1"/>
        <c:lblAlgn val="ctr"/>
        <c:lblOffset val="100"/>
      </c:catAx>
      <c:valAx>
        <c:axId val="84550016"/>
        <c:scaling>
          <c:orientation val="minMax"/>
        </c:scaling>
        <c:delete val="1"/>
        <c:axPos val="l"/>
        <c:numFmt formatCode="General" sourceLinked="1"/>
        <c:tickLblPos val="none"/>
        <c:crossAx val="84437632"/>
        <c:crosses val="autoZero"/>
        <c:crossBetween val="between"/>
        <c:majorUnit val="50"/>
      </c:valAx>
    </c:plotArea>
    <c:legend>
      <c:legendPos val="b"/>
      <c:txPr>
        <a:bodyPr/>
        <a:lstStyle/>
        <a:p>
          <a:pPr>
            <a:defRPr sz="2000" b="1">
              <a:solidFill>
                <a:schemeClr val="tx1"/>
              </a:solidFill>
            </a:defRPr>
          </a:pPr>
          <a:endParaRPr lang="pt-BR"/>
        </a:p>
      </c:txPr>
    </c:legend>
    <c:plotVisOnly val="1"/>
  </c:chart>
  <c:spPr>
    <a:noFill/>
  </c:spPr>
  <c:externalData r:id="rId2"/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floor>
      <c:spPr>
        <a:solidFill>
          <a:srgbClr val="F79646">
            <a:lumMod val="60000"/>
            <a:lumOff val="40000"/>
          </a:srgbClr>
        </a:solidFill>
      </c:spPr>
    </c:floor>
    <c:sideWall>
      <c:spPr>
        <a:noFill/>
      </c:spPr>
    </c:sideWall>
    <c:backWall>
      <c:spPr>
        <a:noFill/>
      </c:spPr>
    </c:backWall>
    <c:plotArea>
      <c:layout/>
      <c:bar3DChart>
        <c:barDir val="bar"/>
        <c:grouping val="clustered"/>
        <c:ser>
          <c:idx val="0"/>
          <c:order val="0"/>
          <c:tx>
            <c:strRef>
              <c:f>'[Gráfico 2 no Microsoft Office PowerPoint]Plan3'!$B$1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dLbls>
            <c:dLbl>
              <c:idx val="0"/>
              <c:layout>
                <c:manualLayout>
                  <c:x val="4.2328630152206045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3.5273858460171517E-2"/>
                  <c:y val="9.245214388271349E-3"/>
                </c:manualLayout>
              </c:layout>
              <c:showVal val="1"/>
            </c:dLbl>
            <c:dLbl>
              <c:idx val="2"/>
              <c:layout>
                <c:manualLayout>
                  <c:x val="4.7619708921231123E-2"/>
                  <c:y val="1.8490428776542743E-2"/>
                </c:manualLayout>
              </c:layout>
              <c:showVal val="1"/>
            </c:dLbl>
            <c:dLbl>
              <c:idx val="3"/>
              <c:layout>
                <c:manualLayout>
                  <c:x val="3.5273858460171517E-2"/>
                  <c:y val="1.2326952517695122E-2"/>
                </c:manualLayout>
              </c:layout>
              <c:showVal val="1"/>
            </c:dLbl>
            <c:dLbl>
              <c:idx val="4"/>
              <c:layout>
                <c:manualLayout>
                  <c:x val="4.0564937229197275E-2"/>
                  <c:y val="3.0817381294237804E-3"/>
                </c:manualLayout>
              </c:layout>
              <c:showVal val="1"/>
            </c:dLbl>
            <c:dLbl>
              <c:idx val="5"/>
              <c:layout>
                <c:manualLayout>
                  <c:x val="5.2910787690256894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 baseline="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'[Gráfico 2 no Microsoft Office PowerPoint]Plan3'!$A$2:$A$7</c:f>
              <c:strCache>
                <c:ptCount val="6"/>
                <c:pt idx="0">
                  <c:v>Que seja saboroso / Que deixe um sabor gostoso na boca</c:v>
                </c:pt>
                <c:pt idx="1">
                  <c:v>Que tem aroma agradável e gostoso</c:v>
                </c:pt>
                <c:pt idx="2">
                  <c:v>Aquele que dá vontade de repetir</c:v>
                </c:pt>
                <c:pt idx="3">
                  <c:v>Que seja torrado na medida certa</c:v>
                </c:pt>
                <c:pt idx="4">
                  <c:v>Que não deixe sabor amargo na boca</c:v>
                </c:pt>
                <c:pt idx="5">
                  <c:v>Outros</c:v>
                </c:pt>
              </c:strCache>
            </c:strRef>
          </c:cat>
          <c:val>
            <c:numRef>
              <c:f>'[Gráfico 2 no Microsoft Office PowerPoint]Plan3'!$B$2:$B$7</c:f>
              <c:numCache>
                <c:formatCode>0</c:formatCode>
                <c:ptCount val="6"/>
                <c:pt idx="0">
                  <c:v>54.958560689101851</c:v>
                </c:pt>
                <c:pt idx="1">
                  <c:v>38.593552972664163</c:v>
                </c:pt>
                <c:pt idx="2">
                  <c:v>31.476281019202531</c:v>
                </c:pt>
                <c:pt idx="3">
                  <c:v>9.9665989592214768</c:v>
                </c:pt>
                <c:pt idx="4">
                  <c:v>8.9318613161534159</c:v>
                </c:pt>
                <c:pt idx="5">
                  <c:v>1.7140940854780398</c:v>
                </c:pt>
              </c:numCache>
            </c:numRef>
          </c:val>
        </c:ser>
        <c:gapWidth val="33"/>
        <c:shape val="box"/>
        <c:axId val="84522112"/>
        <c:axId val="84523648"/>
        <c:axId val="0"/>
      </c:bar3DChart>
      <c:catAx>
        <c:axId val="84522112"/>
        <c:scaling>
          <c:orientation val="maxMin"/>
        </c:scaling>
        <c:axPos val="l"/>
        <c:tickLblPos val="nextTo"/>
        <c:txPr>
          <a:bodyPr/>
          <a:lstStyle/>
          <a:p>
            <a:pPr>
              <a:defRPr sz="1600" b="1" i="0" baseline="0">
                <a:solidFill>
                  <a:schemeClr val="tx1"/>
                </a:solidFill>
              </a:defRPr>
            </a:pPr>
            <a:endParaRPr lang="pt-BR"/>
          </a:p>
        </c:txPr>
        <c:crossAx val="84523648"/>
        <c:crosses val="autoZero"/>
        <c:auto val="1"/>
        <c:lblAlgn val="ctr"/>
        <c:lblOffset val="100"/>
      </c:catAx>
      <c:valAx>
        <c:axId val="84523648"/>
        <c:scaling>
          <c:orientation val="minMax"/>
          <c:max val="100"/>
        </c:scaling>
        <c:axPos val="t"/>
        <c:numFmt formatCode="0" sourceLinked="1"/>
        <c:tickLblPos val="nextTo"/>
        <c:spPr>
          <a:ln>
            <a:solidFill>
              <a:srgbClr val="F79646">
                <a:lumMod val="60000"/>
                <a:lumOff val="40000"/>
              </a:srgbClr>
            </a:solidFill>
          </a:ln>
        </c:spPr>
        <c:txPr>
          <a:bodyPr/>
          <a:lstStyle/>
          <a:p>
            <a:pPr>
              <a:defRPr sz="1400" baseline="0">
                <a:solidFill>
                  <a:schemeClr val="tx1"/>
                </a:solidFill>
              </a:defRPr>
            </a:pPr>
            <a:endParaRPr lang="pt-BR"/>
          </a:p>
        </c:txPr>
        <c:crossAx val="84522112"/>
        <c:crosses val="autoZero"/>
        <c:crossBetween val="between"/>
        <c:majorUnit val="50"/>
      </c:valAx>
    </c:plotArea>
    <c:legend>
      <c:legendPos val="b"/>
      <c:txPr>
        <a:bodyPr/>
        <a:lstStyle/>
        <a:p>
          <a:pPr>
            <a:defRPr sz="1400" baseline="0">
              <a:solidFill>
                <a:schemeClr val="tx1"/>
              </a:solidFill>
            </a:defRPr>
          </a:pPr>
          <a:endParaRPr lang="pt-BR"/>
        </a:p>
      </c:txPr>
    </c:legend>
    <c:plotVisOnly val="1"/>
  </c:chart>
  <c:spPr>
    <a:noFill/>
  </c:sp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50139556056860002"/>
          <c:y val="8.2552013740215063E-2"/>
          <c:w val="0.46486266121090608"/>
          <c:h val="0.82230634283878368"/>
        </c:manualLayout>
      </c:layout>
      <c:barChart>
        <c:barDir val="bar"/>
        <c:grouping val="clustered"/>
        <c:ser>
          <c:idx val="0"/>
          <c:order val="0"/>
          <c:tx>
            <c:strRef>
              <c:f>'[cafe_2011%_consumidor.xls.novo.xls]Tabela 192'!$B$20</c:f>
              <c:strCache>
                <c:ptCount val="1"/>
                <c:pt idx="0">
                  <c:v>2003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dLbls>
            <c:txPr>
              <a:bodyPr/>
              <a:lstStyle/>
              <a:p>
                <a:pPr>
                  <a:defRPr sz="1400" b="1" i="0" baseline="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'[cafe_2011%_consumidor.xls.novo.xls]Tabela 192'!$A$21:$A$37</c:f>
              <c:strCache>
                <c:ptCount val="17"/>
                <c:pt idx="0">
                  <c:v>Ser puro/ sem misturas</c:v>
                </c:pt>
                <c:pt idx="1">
                  <c:v>Ser saboroso / Deixar sabor gostoso na boca</c:v>
                </c:pt>
                <c:pt idx="2">
                  <c:v>Com aroma agradável</c:v>
                </c:pt>
                <c:pt idx="3">
                  <c:v>Render</c:v>
                </c:pt>
                <c:pt idx="4">
                  <c:v>Preparar um café encorpado/ forte</c:v>
                </c:pt>
                <c:pt idx="5">
                  <c:v>Ter sabor suave</c:v>
                </c:pt>
                <c:pt idx="6">
                  <c:v>Ter aroma gostoso ao abrir a embalagem</c:v>
                </c:pt>
                <c:pt idx="7">
                  <c:v>Ser de marca conhecida</c:v>
                </c:pt>
                <c:pt idx="8">
                  <c:v>Ser torrado na medida certa</c:v>
                </c:pt>
                <c:pt idx="9">
                  <c:v>Não deixar sabor amargo na boca</c:v>
                </c:pt>
                <c:pt idx="10">
                  <c:v>Ter o Selo de Qualidade</c:v>
                </c:pt>
                <c:pt idx="11">
                  <c:v>Ter grãos bem selecionados</c:v>
                </c:pt>
                <c:pt idx="12">
                  <c:v>Ter pó  marrom escuro, mas com uma cor homogênea</c:v>
                </c:pt>
                <c:pt idx="13">
                  <c:v>Ter a garantia de sua procedência (região produtiva)</c:v>
                </c:pt>
                <c:pt idx="14">
                  <c:v>Ter certificação e sustentavel</c:v>
                </c:pt>
                <c:pt idx="15">
                  <c:v>Ser orgânico</c:v>
                </c:pt>
                <c:pt idx="16">
                  <c:v>Outros</c:v>
                </c:pt>
              </c:strCache>
            </c:strRef>
          </c:cat>
          <c:val>
            <c:numRef>
              <c:f>'[cafe_2011%_consumidor.xls.novo.xls]Tabela 192'!$B$21:$B$37</c:f>
              <c:numCache>
                <c:formatCode>0</c:formatCode>
                <c:ptCount val="17"/>
                <c:pt idx="0">
                  <c:v>43</c:v>
                </c:pt>
                <c:pt idx="1">
                  <c:v>22</c:v>
                </c:pt>
                <c:pt idx="4">
                  <c:v>35</c:v>
                </c:pt>
                <c:pt idx="6">
                  <c:v>25</c:v>
                </c:pt>
                <c:pt idx="8">
                  <c:v>3</c:v>
                </c:pt>
              </c:numCache>
            </c:numRef>
          </c:val>
        </c:ser>
        <c:ser>
          <c:idx val="1"/>
          <c:order val="1"/>
          <c:tx>
            <c:strRef>
              <c:f>'[cafe_2011%_consumidor.xls.novo.xls]Tabela 192'!$C$20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dLbls>
            <c:dLbl>
              <c:idx val="1"/>
              <c:spPr>
                <a:solidFill>
                  <a:schemeClr val="accent6">
                    <a:lumMod val="60000"/>
                    <a:lumOff val="40000"/>
                  </a:schemeClr>
                </a:solidFill>
              </c:spPr>
              <c:txPr>
                <a:bodyPr/>
                <a:lstStyle/>
                <a:p>
                  <a:pPr>
                    <a:defRPr sz="1400" b="1" i="0" baseline="0">
                      <a:solidFill>
                        <a:schemeClr val="tx1"/>
                      </a:solidFill>
                    </a:defRPr>
                  </a:pPr>
                  <a:endParaRPr lang="pt-BR"/>
                </a:p>
              </c:txPr>
            </c:dLbl>
            <c:dLbl>
              <c:idx val="2"/>
              <c:spPr>
                <a:solidFill>
                  <a:schemeClr val="accent6">
                    <a:lumMod val="60000"/>
                    <a:lumOff val="40000"/>
                  </a:schemeClr>
                </a:solidFill>
              </c:spPr>
              <c:txPr>
                <a:bodyPr/>
                <a:lstStyle/>
                <a:p>
                  <a:pPr>
                    <a:defRPr sz="1400" b="1" i="0" baseline="0">
                      <a:solidFill>
                        <a:schemeClr val="tx1"/>
                      </a:solidFill>
                    </a:defRPr>
                  </a:pPr>
                  <a:endParaRPr lang="pt-BR"/>
                </a:p>
              </c:txPr>
            </c:dLbl>
            <c:txPr>
              <a:bodyPr/>
              <a:lstStyle/>
              <a:p>
                <a:pPr>
                  <a:defRPr sz="1400" b="1" i="0" baseline="0">
                    <a:solidFill>
                      <a:schemeClr val="tx1"/>
                    </a:solidFill>
                  </a:defRPr>
                </a:pPr>
                <a:endParaRPr lang="pt-BR"/>
              </a:p>
            </c:txPr>
            <c:showVal val="1"/>
          </c:dLbls>
          <c:cat>
            <c:strRef>
              <c:f>'[cafe_2011%_consumidor.xls.novo.xls]Tabela 192'!$A$21:$A$37</c:f>
              <c:strCache>
                <c:ptCount val="17"/>
                <c:pt idx="0">
                  <c:v>Ser puro/ sem misturas</c:v>
                </c:pt>
                <c:pt idx="1">
                  <c:v>Ser saboroso / Deixar sabor gostoso na boca</c:v>
                </c:pt>
                <c:pt idx="2">
                  <c:v>Com aroma agradável</c:v>
                </c:pt>
                <c:pt idx="3">
                  <c:v>Render</c:v>
                </c:pt>
                <c:pt idx="4">
                  <c:v>Preparar um café encorpado/ forte</c:v>
                </c:pt>
                <c:pt idx="5">
                  <c:v>Ter sabor suave</c:v>
                </c:pt>
                <c:pt idx="6">
                  <c:v>Ter aroma gostoso ao abrir a embalagem</c:v>
                </c:pt>
                <c:pt idx="7">
                  <c:v>Ser de marca conhecida</c:v>
                </c:pt>
                <c:pt idx="8">
                  <c:v>Ser torrado na medida certa</c:v>
                </c:pt>
                <c:pt idx="9">
                  <c:v>Não deixar sabor amargo na boca</c:v>
                </c:pt>
                <c:pt idx="10">
                  <c:v>Ter o Selo de Qualidade</c:v>
                </c:pt>
                <c:pt idx="11">
                  <c:v>Ter grãos bem selecionados</c:v>
                </c:pt>
                <c:pt idx="12">
                  <c:v>Ter pó  marrom escuro, mas com uma cor homogênea</c:v>
                </c:pt>
                <c:pt idx="13">
                  <c:v>Ter a garantia de sua procedência (região produtiva)</c:v>
                </c:pt>
                <c:pt idx="14">
                  <c:v>Ter certificação e sustentavel</c:v>
                </c:pt>
                <c:pt idx="15">
                  <c:v>Ser orgânico</c:v>
                </c:pt>
                <c:pt idx="16">
                  <c:v>Outros</c:v>
                </c:pt>
              </c:strCache>
            </c:strRef>
          </c:cat>
          <c:val>
            <c:numRef>
              <c:f>'[cafe_2011%_consumidor.xls.novo.xls]Tabela 192'!$C$21:$C$37</c:f>
              <c:numCache>
                <c:formatCode>0</c:formatCode>
                <c:ptCount val="17"/>
                <c:pt idx="0">
                  <c:v>38.457761715435844</c:v>
                </c:pt>
                <c:pt idx="1">
                  <c:v>34.860102624724163</c:v>
                </c:pt>
                <c:pt idx="2">
                  <c:v>32.923615179445108</c:v>
                </c:pt>
                <c:pt idx="3">
                  <c:v>19.85650619591749</c:v>
                </c:pt>
                <c:pt idx="4">
                  <c:v>17.275061498809031</c:v>
                </c:pt>
                <c:pt idx="5">
                  <c:v>15.684989305709186</c:v>
                </c:pt>
                <c:pt idx="6">
                  <c:v>15.606201894178289</c:v>
                </c:pt>
                <c:pt idx="7">
                  <c:v>8.7916916274733179</c:v>
                </c:pt>
                <c:pt idx="8">
                  <c:v>6.5318730821915496</c:v>
                </c:pt>
                <c:pt idx="9">
                  <c:v>6.0615108845500005</c:v>
                </c:pt>
                <c:pt idx="10">
                  <c:v>5.4030068835629024</c:v>
                </c:pt>
                <c:pt idx="11">
                  <c:v>4.9783969532907024</c:v>
                </c:pt>
                <c:pt idx="12">
                  <c:v>0.89573433930121948</c:v>
                </c:pt>
                <c:pt idx="13">
                  <c:v>0.55276953264414153</c:v>
                </c:pt>
                <c:pt idx="14">
                  <c:v>0.51273381929641804</c:v>
                </c:pt>
                <c:pt idx="15">
                  <c:v>0.19145572496332988</c:v>
                </c:pt>
                <c:pt idx="16">
                  <c:v>0.89577539062688294</c:v>
                </c:pt>
              </c:numCache>
            </c:numRef>
          </c:val>
        </c:ser>
        <c:gapWidth val="51"/>
        <c:axId val="85893120"/>
        <c:axId val="85894656"/>
      </c:barChart>
      <c:catAx>
        <c:axId val="85893120"/>
        <c:scaling>
          <c:orientation val="maxMin"/>
        </c:scaling>
        <c:axPos val="l"/>
        <c:tickLblPos val="nextTo"/>
        <c:txPr>
          <a:bodyPr/>
          <a:lstStyle/>
          <a:p>
            <a:pPr>
              <a:defRPr sz="1600" b="0">
                <a:solidFill>
                  <a:schemeClr val="tx1"/>
                </a:solidFill>
                <a:latin typeface="Arial Narrow" pitchFamily="34" charset="0"/>
              </a:defRPr>
            </a:pPr>
            <a:endParaRPr lang="pt-BR"/>
          </a:p>
        </c:txPr>
        <c:crossAx val="85894656"/>
        <c:crosses val="autoZero"/>
        <c:auto val="1"/>
        <c:lblAlgn val="ctr"/>
        <c:lblOffset val="100"/>
      </c:catAx>
      <c:valAx>
        <c:axId val="85894656"/>
        <c:scaling>
          <c:orientation val="minMax"/>
          <c:max val="80"/>
        </c:scaling>
        <c:axPos val="t"/>
        <c:numFmt formatCode="0" sourceLinked="1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85893120"/>
        <c:crosses val="autoZero"/>
        <c:crossBetween val="between"/>
        <c:majorUnit val="80"/>
      </c:valAx>
      <c:spPr>
        <a:noFill/>
        <a:ln w="25400">
          <a:noFill/>
        </a:ln>
      </c:spPr>
    </c:plotArea>
    <c:legend>
      <c:legendPos val="b"/>
      <c:txPr>
        <a:bodyPr/>
        <a:lstStyle/>
        <a:p>
          <a:pPr>
            <a:defRPr sz="1400"/>
          </a:pPr>
          <a:endParaRPr lang="pt-BR"/>
        </a:p>
      </c:txPr>
    </c:legend>
    <c:plotVisOnly val="1"/>
  </c:chart>
  <c:spPr>
    <a:noFill/>
  </c:spPr>
  <c:txPr>
    <a:bodyPr/>
    <a:lstStyle/>
    <a:p>
      <a:pPr>
        <a:defRPr sz="1100" baseline="0"/>
      </a:pPr>
      <a:endParaRPr lang="pt-BR"/>
    </a:p>
  </c:tx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autoTitleDeleted val="1"/>
    <c:plotArea>
      <c:layout>
        <c:manualLayout>
          <c:layoutTarget val="inner"/>
          <c:xMode val="edge"/>
          <c:yMode val="edge"/>
          <c:x val="1.24495971035898E-2"/>
          <c:y val="0.20673629337999433"/>
          <c:w val="0.95435147728683789"/>
          <c:h val="0.7608562992125989"/>
        </c:manualLayout>
      </c:layout>
      <c:barChart>
        <c:barDir val="col"/>
        <c:grouping val="clustered"/>
        <c:ser>
          <c:idx val="0"/>
          <c:order val="0"/>
          <c:tx>
            <c:strRef>
              <c:f>Plan1!$B$1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spPr>
              <a:solidFill>
                <a:schemeClr val="accent3"/>
              </a:solidFill>
            </c:spPr>
          </c:dPt>
          <c:dPt>
            <c:idx val="1"/>
            <c:spPr>
              <a:solidFill>
                <a:schemeClr val="accent3"/>
              </a:solidFill>
            </c:spPr>
          </c:dPt>
          <c:dPt>
            <c:idx val="2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4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3"/>
              <c:layout>
                <c:manualLayout>
                  <c:x val="3.0672920400148795E-3"/>
                  <c:y val="-1.3227696922564158E-2"/>
                </c:manualLayout>
              </c:layout>
              <c:showVal val="1"/>
            </c:dLbl>
            <c:dLbl>
              <c:idx val="4"/>
              <c:layout>
                <c:manualLayout>
                  <c:x val="3.3277224962425583E-3"/>
                  <c:y val="0.10131882509508396"/>
                </c:manualLayout>
              </c:layout>
              <c:showVal val="1"/>
            </c:dLbl>
            <c:txPr>
              <a:bodyPr/>
              <a:lstStyle/>
              <a:p>
                <a:pPr>
                  <a:defRPr sz="2800" b="1"/>
                </a:pPr>
                <a:endParaRPr lang="pt-BR"/>
              </a:p>
            </c:txPr>
            <c:showVal val="1"/>
          </c:dLbls>
          <c:cat>
            <c:strRef>
              <c:f>Plan1!$A$2:$A$6</c:f>
              <c:strCache>
                <c:ptCount val="5"/>
                <c:pt idx="0">
                  <c:v>Classe A</c:v>
                </c:pt>
                <c:pt idx="1">
                  <c:v>Classe B</c:v>
                </c:pt>
                <c:pt idx="2">
                  <c:v>Classe C</c:v>
                </c:pt>
                <c:pt idx="3">
                  <c:v>Classe D</c:v>
                </c:pt>
                <c:pt idx="4">
                  <c:v>Classe E</c:v>
                </c:pt>
              </c:strCache>
            </c:strRef>
          </c:cat>
          <c:val>
            <c:numRef>
              <c:f>Plan1!$B$2:$B$6</c:f>
              <c:numCache>
                <c:formatCode>0%</c:formatCode>
                <c:ptCount val="5"/>
                <c:pt idx="0">
                  <c:v>0.41000000000000014</c:v>
                </c:pt>
                <c:pt idx="1">
                  <c:v>0.38000000000000017</c:v>
                </c:pt>
                <c:pt idx="2">
                  <c:v>0.34</c:v>
                </c:pt>
                <c:pt idx="3">
                  <c:v>-0.12000000000000002</c:v>
                </c:pt>
                <c:pt idx="4">
                  <c:v>-0.45</c:v>
                </c:pt>
              </c:numCache>
            </c:numRef>
          </c:val>
        </c:ser>
        <c:axId val="85793792"/>
        <c:axId val="85816064"/>
      </c:barChart>
      <c:catAx>
        <c:axId val="85793792"/>
        <c:scaling>
          <c:orientation val="minMax"/>
        </c:scaling>
        <c:axPos val="b"/>
        <c:tickLblPos val="nextTo"/>
        <c:txPr>
          <a:bodyPr/>
          <a:lstStyle/>
          <a:p>
            <a:pPr>
              <a:defRPr sz="2400" b="1"/>
            </a:pPr>
            <a:endParaRPr lang="pt-BR"/>
          </a:p>
        </c:txPr>
        <c:crossAx val="85816064"/>
        <c:crosses val="autoZero"/>
        <c:auto val="1"/>
        <c:lblAlgn val="ctr"/>
        <c:lblOffset val="100"/>
      </c:catAx>
      <c:valAx>
        <c:axId val="85816064"/>
        <c:scaling>
          <c:orientation val="minMax"/>
        </c:scaling>
        <c:delete val="1"/>
        <c:axPos val="l"/>
        <c:numFmt formatCode="0%" sourceLinked="1"/>
        <c:tickLblPos val="none"/>
        <c:crossAx val="85793792"/>
        <c:crosses val="autoZero"/>
        <c:crossBetween val="between"/>
      </c:valAx>
    </c:plotArea>
    <c:plotVisOnly val="1"/>
  </c:chart>
  <c:spPr>
    <a:noFill/>
  </c:sp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0.32603</cdr:x>
      <cdr:y>0.27869</cdr:y>
    </cdr:from>
    <cdr:to>
      <cdr:x>0.82168</cdr:x>
      <cdr:y>0.55287</cdr:y>
    </cdr:to>
    <cdr:sp macro="" textlink="">
      <cdr:nvSpPr>
        <cdr:cNvPr id="3" name="Conector de seta reta 2"/>
        <cdr:cNvSpPr/>
      </cdr:nvSpPr>
      <cdr:spPr>
        <a:xfrm xmlns:a="http://schemas.openxmlformats.org/drawingml/2006/main" flipV="1">
          <a:off x="2699792" y="1224135"/>
          <a:ext cx="4104456" cy="1204333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0000"/>
          </a:solidFill>
          <a:prstDash val="dash"/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pt-BR">
            <a:ln>
              <a:solidFill>
                <a:srgbClr val="FF0000"/>
              </a:solidFill>
            </a:ln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34E52-B99D-4C90-9F3F-1B9066603920}" type="datetimeFigureOut">
              <a:rPr lang="pt-BR" smtClean="0"/>
              <a:pPr/>
              <a:t>21/11/2011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F5A70E-46BA-4D2F-83AB-25D3EC590875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F5A70E-46BA-4D2F-83AB-25D3EC590875}" type="slidenum">
              <a:rPr lang="pt-BR" smtClean="0"/>
              <a:pPr/>
              <a:t>10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LOGOTIPO.GIF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8142150" y="6497960"/>
            <a:ext cx="1001850" cy="360040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9821">
            <a:off x="556055" y="6370613"/>
            <a:ext cx="459104" cy="39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9821">
            <a:off x="914839" y="6066849"/>
            <a:ext cx="567841" cy="485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9821">
            <a:off x="87256" y="5778819"/>
            <a:ext cx="567841" cy="485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rda 11"/>
          <p:cNvSpPr/>
          <p:nvPr userDrawn="1"/>
        </p:nvSpPr>
        <p:spPr>
          <a:xfrm rot="20223529">
            <a:off x="6645014" y="3266571"/>
            <a:ext cx="3593209" cy="3606836"/>
          </a:xfrm>
          <a:prstGeom prst="chord">
            <a:avLst>
              <a:gd name="adj1" fmla="val 5472829"/>
              <a:gd name="adj2" fmla="val 18921064"/>
            </a:avLst>
          </a:prstGeom>
          <a:solidFill>
            <a:srgbClr val="FFC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imagem xícara cópia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314859" y="0"/>
            <a:ext cx="1668901" cy="1052736"/>
          </a:xfrm>
          <a:prstGeom prst="rect">
            <a:avLst/>
          </a:prstGeom>
        </p:spPr>
      </p:pic>
      <p:pic>
        <p:nvPicPr>
          <p:cNvPr id="9" name="Imagem 8" descr="Coffe_4.jp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2771800" y="0"/>
            <a:ext cx="1224136" cy="979309"/>
          </a:xfrm>
          <a:prstGeom prst="rect">
            <a:avLst/>
          </a:prstGeom>
        </p:spPr>
      </p:pic>
      <p:pic>
        <p:nvPicPr>
          <p:cNvPr id="10" name="Imagem 9" descr="CORAÇÃO PÓ DE CAFÉ.jpg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3995936" y="0"/>
            <a:ext cx="1379461" cy="1052736"/>
          </a:xfrm>
          <a:prstGeom prst="rect">
            <a:avLst/>
          </a:prstGeom>
        </p:spPr>
      </p:pic>
      <p:pic>
        <p:nvPicPr>
          <p:cNvPr id="11" name="Imagem 10" descr="Barista_Finland_(Petteri_Sulonen_-_flickr)_cca2.0.jpg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6903640" y="0"/>
            <a:ext cx="1241376" cy="1052736"/>
          </a:xfrm>
          <a:prstGeom prst="rect">
            <a:avLst/>
          </a:prstGeom>
        </p:spPr>
      </p:pic>
      <p:pic>
        <p:nvPicPr>
          <p:cNvPr id="13" name="Imagem 12" descr="Grãos cereja (6).jpg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0" y="-1"/>
            <a:ext cx="1619672" cy="980729"/>
          </a:xfrm>
          <a:prstGeom prst="rect">
            <a:avLst/>
          </a:prstGeom>
        </p:spPr>
      </p:pic>
      <p:pic>
        <p:nvPicPr>
          <p:cNvPr id="14" name="Imagem 13" descr="randes3.jpg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1043608" y="0"/>
            <a:ext cx="1622673" cy="973604"/>
          </a:xfrm>
          <a:prstGeom prst="rect">
            <a:avLst/>
          </a:prstGeom>
        </p:spPr>
      </p:pic>
      <p:pic>
        <p:nvPicPr>
          <p:cNvPr id="15" name="Imagem 14" descr="3771_HR.jpg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7991872" y="0"/>
            <a:ext cx="1152128" cy="1052736"/>
          </a:xfrm>
          <a:prstGeom prst="rect">
            <a:avLst/>
          </a:prstGeom>
        </p:spPr>
      </p:pic>
      <p:pic>
        <p:nvPicPr>
          <p:cNvPr id="16" name="Picture 1"/>
          <p:cNvPicPr>
            <a:picLocks noChangeAspect="1" noChangeArrowheads="1"/>
          </p:cNvPicPr>
          <p:nvPr userDrawn="1"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4869160"/>
            <a:ext cx="1835696" cy="658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627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E6D2-C250-4F15-A8B1-76D66607164F}" type="datetimeFigureOut">
              <a:rPr lang="pt-BR" smtClean="0"/>
              <a:pPr/>
              <a:t>21/11/2011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ADBB-38B8-4DB2-841D-B591A40D4BC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E6D2-C250-4F15-A8B1-76D66607164F}" type="datetimeFigureOut">
              <a:rPr lang="pt-BR" smtClean="0"/>
              <a:pPr/>
              <a:t>21/11/2011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ADBB-38B8-4DB2-841D-B591A40D4BC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E6D2-C250-4F15-A8B1-76D66607164F}" type="datetimeFigureOut">
              <a:rPr lang="pt-BR" smtClean="0"/>
              <a:pPr/>
              <a:t>21/11/2011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9ADBB-38B8-4DB2-841D-B591A40D4BC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6273800"/>
            <a:ext cx="1357313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bg>
      <p:bgPr>
        <a:blipFill dpi="0" rotWithShape="1">
          <a:blip r:embed="rId2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clmz.com.br/images/png/xicara-cafe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332656" y="0"/>
            <a:ext cx="10476656" cy="5602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16586-D83D-4FB6-9D0A-445DF46D097C}" type="datetime1">
              <a:rPr lang="pt-BR"/>
              <a:pPr>
                <a:defRPr/>
              </a:pPr>
              <a:t>21/11/2011</a:t>
            </a:fld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80764-6CA8-4166-A28A-FE9FA1043F4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>
          <a:xfrm>
            <a:off x="250825" y="188913"/>
            <a:ext cx="8642350" cy="1295400"/>
          </a:xfrm>
          <a:prstGeom prst="rect">
            <a:avLst/>
          </a:prstGeom>
          <a:blipFill>
            <a:blip r:embed="rId2" cstate="email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/>
          </a:p>
        </p:txBody>
      </p:sp>
      <p:pic>
        <p:nvPicPr>
          <p:cNvPr id="3" name="Picture 2" descr="http://www.clmz.com.br/images/png/xicara-cafe.pn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5963" y="0"/>
            <a:ext cx="3348037" cy="184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3946" y="6143626"/>
            <a:ext cx="1572358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bg>
      <p:bgPr>
        <a:solidFill>
          <a:srgbClr val="5384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LOGOTIPO.GIF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8142150" y="6497960"/>
            <a:ext cx="1001850" cy="360040"/>
          </a:xfrm>
          <a:prstGeom prst="rect">
            <a:avLst/>
          </a:prstGeom>
        </p:spPr>
      </p:pic>
      <p:sp>
        <p:nvSpPr>
          <p:cNvPr id="4" name="Arredondar Retângulo em um Canto Único 3"/>
          <p:cNvSpPr/>
          <p:nvPr userDrawn="1"/>
        </p:nvSpPr>
        <p:spPr>
          <a:xfrm>
            <a:off x="0" y="0"/>
            <a:ext cx="9144000" cy="6858000"/>
          </a:xfrm>
          <a:prstGeom prst="round1Rect">
            <a:avLst>
              <a:gd name="adj" fmla="val 50000"/>
            </a:avLst>
          </a:prstGeom>
          <a:solidFill>
            <a:srgbClr val="FFCC29"/>
          </a:solidFill>
          <a:ln>
            <a:solidFill>
              <a:srgbClr val="FFCC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bg>
      <p:bgPr>
        <a:solidFill>
          <a:srgbClr val="FFCC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redondar Retângulo em um Canto Único 8"/>
          <p:cNvSpPr/>
          <p:nvPr userDrawn="1"/>
        </p:nvSpPr>
        <p:spPr>
          <a:xfrm>
            <a:off x="0" y="0"/>
            <a:ext cx="9144000" cy="6858000"/>
          </a:xfrm>
          <a:prstGeom prst="round1Rect">
            <a:avLst>
              <a:gd name="adj" fmla="val 50000"/>
            </a:avLst>
          </a:prstGeom>
          <a:solidFill>
            <a:srgbClr val="3E4095"/>
          </a:solidFill>
          <a:ln>
            <a:solidFill>
              <a:srgbClr val="3E40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">
    <p:bg>
      <p:bgPr>
        <a:solidFill>
          <a:srgbClr val="00A8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redondar Retângulo em um Canto Único 8"/>
          <p:cNvSpPr/>
          <p:nvPr userDrawn="1"/>
        </p:nvSpPr>
        <p:spPr>
          <a:xfrm>
            <a:off x="0" y="0"/>
            <a:ext cx="9144000" cy="6858000"/>
          </a:xfrm>
          <a:prstGeom prst="round1Rect">
            <a:avLst>
              <a:gd name="adj" fmla="val 50000"/>
            </a:avLst>
          </a:prstGeom>
          <a:solidFill>
            <a:srgbClr val="3E4095"/>
          </a:solidFill>
          <a:ln>
            <a:solidFill>
              <a:srgbClr val="3E40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bg>
      <p:bgPr>
        <a:solidFill>
          <a:srgbClr val="3E40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redondar Retângulo em um Canto Único 8"/>
          <p:cNvSpPr/>
          <p:nvPr userDrawn="1"/>
        </p:nvSpPr>
        <p:spPr>
          <a:xfrm>
            <a:off x="0" y="0"/>
            <a:ext cx="9144000" cy="6858000"/>
          </a:xfrm>
          <a:prstGeom prst="round1Rect">
            <a:avLst>
              <a:gd name="adj" fmla="val 50000"/>
            </a:avLst>
          </a:prstGeom>
          <a:solidFill>
            <a:srgbClr val="00A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5" y="6080400"/>
            <a:ext cx="1224136" cy="43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97250" y="3861048"/>
            <a:ext cx="794136" cy="901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 userDrawn="1"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35042" y="1628800"/>
            <a:ext cx="1334530" cy="1514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59832" y="4149080"/>
            <a:ext cx="855585" cy="860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</p:spPr>
      </p:pic>
      <p:pic>
        <p:nvPicPr>
          <p:cNvPr id="9" name="Imagem 8" descr="6a00d83451f25369e200e54f1f63678833-800wi.jp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7380312" y="2636912"/>
            <a:ext cx="1763688" cy="15844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8" y="0"/>
            <a:ext cx="9115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m 11" descr="LOGOTIPO.GIF"/>
          <p:cNvPicPr>
            <a:picLocks noChangeAspect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634" y="6165304"/>
            <a:ext cx="1402591" cy="5040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imagem xícara cópia.JP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314859" y="0"/>
            <a:ext cx="1668901" cy="1052736"/>
          </a:xfrm>
          <a:prstGeom prst="rect">
            <a:avLst/>
          </a:prstGeom>
        </p:spPr>
      </p:pic>
      <p:pic>
        <p:nvPicPr>
          <p:cNvPr id="9" name="Imagem 8" descr="Coffe_4.jpg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2771800" y="0"/>
            <a:ext cx="1224136" cy="979309"/>
          </a:xfrm>
          <a:prstGeom prst="rect">
            <a:avLst/>
          </a:prstGeom>
        </p:spPr>
      </p:pic>
      <p:pic>
        <p:nvPicPr>
          <p:cNvPr id="10" name="Imagem 9" descr="CORAÇÃO PÓ DE CAFÉ.jpg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3995936" y="0"/>
            <a:ext cx="1379461" cy="1052736"/>
          </a:xfrm>
          <a:prstGeom prst="rect">
            <a:avLst/>
          </a:prstGeom>
        </p:spPr>
      </p:pic>
      <p:pic>
        <p:nvPicPr>
          <p:cNvPr id="11" name="Imagem 10" descr="Barista_Finland_(Petteri_Sulonen_-_flickr)_cca2.0.jpg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6903640" y="0"/>
            <a:ext cx="1241376" cy="1052736"/>
          </a:xfrm>
          <a:prstGeom prst="rect">
            <a:avLst/>
          </a:prstGeom>
        </p:spPr>
      </p:pic>
      <p:pic>
        <p:nvPicPr>
          <p:cNvPr id="13" name="Imagem 12" descr="Grãos cereja (6).jpg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>
            <a:off x="0" y="-1"/>
            <a:ext cx="1619672" cy="980729"/>
          </a:xfrm>
          <a:prstGeom prst="rect">
            <a:avLst/>
          </a:prstGeom>
        </p:spPr>
      </p:pic>
      <p:pic>
        <p:nvPicPr>
          <p:cNvPr id="14" name="Imagem 13" descr="randes3.jpg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1043608" y="0"/>
            <a:ext cx="1622673" cy="973604"/>
          </a:xfrm>
          <a:prstGeom prst="rect">
            <a:avLst/>
          </a:prstGeom>
        </p:spPr>
      </p:pic>
      <p:pic>
        <p:nvPicPr>
          <p:cNvPr id="15" name="Imagem 14" descr="3771_HR.jpg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7991872" y="0"/>
            <a:ext cx="1152128" cy="1052736"/>
          </a:xfrm>
          <a:prstGeom prst="rect">
            <a:avLst/>
          </a:prstGeom>
        </p:spPr>
      </p:pic>
      <p:pic>
        <p:nvPicPr>
          <p:cNvPr id="16" name="Picture 1"/>
          <p:cNvPicPr>
            <a:picLocks noChangeAspect="1" noChangeArrowheads="1"/>
          </p:cNvPicPr>
          <p:nvPr userDrawn="1"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740352" y="6237312"/>
            <a:ext cx="1224136" cy="438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AE6D2-C250-4F15-A8B1-76D66607164F}" type="datetimeFigureOut">
              <a:rPr lang="pt-BR" smtClean="0"/>
              <a:pPr/>
              <a:t>21/11/2011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ADBB-38B8-4DB2-841D-B591A40D4BC4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68" r:id="rId2"/>
    <p:sldLayoutId id="2147483854" r:id="rId3"/>
    <p:sldLayoutId id="2147483870" r:id="rId4"/>
    <p:sldLayoutId id="2147483869" r:id="rId5"/>
    <p:sldLayoutId id="2147483855" r:id="rId6"/>
    <p:sldLayoutId id="2147483856" r:id="rId7"/>
    <p:sldLayoutId id="2147483857" r:id="rId8"/>
    <p:sldLayoutId id="2147483858" r:id="rId9"/>
    <p:sldLayoutId id="2147483871" r:id="rId10"/>
    <p:sldLayoutId id="2147483859" r:id="rId11"/>
    <p:sldLayoutId id="2147483860" r:id="rId12"/>
    <p:sldLayoutId id="2147483861" r:id="rId13"/>
    <p:sldLayoutId id="2147483862" r:id="rId14"/>
    <p:sldLayoutId id="2147483863" r:id="rId15"/>
    <p:sldLayoutId id="2147483864" r:id="rId16"/>
    <p:sldLayoutId id="2147483865" r:id="rId17"/>
    <p:sldLayoutId id="2147483866" r:id="rId18"/>
    <p:sldLayoutId id="2147483867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18" Type="http://schemas.openxmlformats.org/officeDocument/2006/relationships/image" Target="../media/image42.jpeg"/><Relationship Id="rId3" Type="http://schemas.openxmlformats.org/officeDocument/2006/relationships/image" Target="../media/image27.jpeg"/><Relationship Id="rId21" Type="http://schemas.openxmlformats.org/officeDocument/2006/relationships/image" Target="../media/image45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17" Type="http://schemas.openxmlformats.org/officeDocument/2006/relationships/image" Target="../media/image41.jpeg"/><Relationship Id="rId2" Type="http://schemas.openxmlformats.org/officeDocument/2006/relationships/image" Target="../media/image26.png"/><Relationship Id="rId16" Type="http://schemas.openxmlformats.org/officeDocument/2006/relationships/image" Target="../media/image40.jpeg"/><Relationship Id="rId20" Type="http://schemas.openxmlformats.org/officeDocument/2006/relationships/image" Target="../media/image4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gif"/><Relationship Id="rId15" Type="http://schemas.openxmlformats.org/officeDocument/2006/relationships/image" Target="../media/image39.jpeg"/><Relationship Id="rId10" Type="http://schemas.openxmlformats.org/officeDocument/2006/relationships/image" Target="../media/image34.jpeg"/><Relationship Id="rId19" Type="http://schemas.openxmlformats.org/officeDocument/2006/relationships/image" Target="../media/image43.jpeg"/><Relationship Id="rId4" Type="http://schemas.openxmlformats.org/officeDocument/2006/relationships/image" Target="../media/image28.pn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Relationship Id="rId22" Type="http://schemas.openxmlformats.org/officeDocument/2006/relationships/image" Target="../media/image4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jpeg"/><Relationship Id="rId3" Type="http://schemas.openxmlformats.org/officeDocument/2006/relationships/image" Target="../media/image75.jpeg"/><Relationship Id="rId7" Type="http://schemas.openxmlformats.org/officeDocument/2006/relationships/image" Target="../media/image78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29.gif"/><Relationship Id="rId9" Type="http://schemas.openxmlformats.org/officeDocument/2006/relationships/image" Target="../media/image8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7.jpeg"/><Relationship Id="rId4" Type="http://schemas.openxmlformats.org/officeDocument/2006/relationships/image" Target="../media/image8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gif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1.xml"/><Relationship Id="rId5" Type="http://schemas.openxmlformats.org/officeDocument/2006/relationships/chart" Target="../charts/chart2.xml"/><Relationship Id="rId4" Type="http://schemas.openxmlformats.org/officeDocument/2006/relationships/image" Target="../media/image8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gif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5.jpeg"/><Relationship Id="rId4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jpeg"/><Relationship Id="rId3" Type="http://schemas.openxmlformats.org/officeDocument/2006/relationships/image" Target="../media/image105.jpeg"/><Relationship Id="rId7" Type="http://schemas.openxmlformats.org/officeDocument/2006/relationships/image" Target="../media/image109.jpeg"/><Relationship Id="rId12" Type="http://schemas.openxmlformats.org/officeDocument/2006/relationships/image" Target="../media/image114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8.jpeg"/><Relationship Id="rId11" Type="http://schemas.openxmlformats.org/officeDocument/2006/relationships/image" Target="../media/image113.jpeg"/><Relationship Id="rId5" Type="http://schemas.openxmlformats.org/officeDocument/2006/relationships/image" Target="../media/image107.jpeg"/><Relationship Id="rId10" Type="http://schemas.openxmlformats.org/officeDocument/2006/relationships/image" Target="../media/image112.jpeg"/><Relationship Id="rId4" Type="http://schemas.openxmlformats.org/officeDocument/2006/relationships/image" Target="../media/image106.jpeg"/><Relationship Id="rId9" Type="http://schemas.openxmlformats.org/officeDocument/2006/relationships/image" Target="../media/image1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jpeg"/><Relationship Id="rId3" Type="http://schemas.openxmlformats.org/officeDocument/2006/relationships/image" Target="../media/image117.png"/><Relationship Id="rId7" Type="http://schemas.openxmlformats.org/officeDocument/2006/relationships/image" Target="../media/image121.jpe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0.jpeg"/><Relationship Id="rId5" Type="http://schemas.openxmlformats.org/officeDocument/2006/relationships/image" Target="../media/image119.png"/><Relationship Id="rId10" Type="http://schemas.openxmlformats.org/officeDocument/2006/relationships/image" Target="../media/image124.jpeg"/><Relationship Id="rId4" Type="http://schemas.openxmlformats.org/officeDocument/2006/relationships/image" Target="../media/image118.png"/><Relationship Id="rId9" Type="http://schemas.openxmlformats.org/officeDocument/2006/relationships/image" Target="../media/image123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jpeg"/><Relationship Id="rId13" Type="http://schemas.openxmlformats.org/officeDocument/2006/relationships/image" Target="../media/image136.jpeg"/><Relationship Id="rId3" Type="http://schemas.openxmlformats.org/officeDocument/2006/relationships/image" Target="../media/image126.jpeg"/><Relationship Id="rId7" Type="http://schemas.openxmlformats.org/officeDocument/2006/relationships/image" Target="../media/image130.jpeg"/><Relationship Id="rId12" Type="http://schemas.openxmlformats.org/officeDocument/2006/relationships/image" Target="../media/image135.jpeg"/><Relationship Id="rId2" Type="http://schemas.openxmlformats.org/officeDocument/2006/relationships/image" Target="../media/image125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9.jpeg"/><Relationship Id="rId11" Type="http://schemas.openxmlformats.org/officeDocument/2006/relationships/image" Target="../media/image134.jpeg"/><Relationship Id="rId5" Type="http://schemas.openxmlformats.org/officeDocument/2006/relationships/image" Target="../media/image128.jpeg"/><Relationship Id="rId10" Type="http://schemas.openxmlformats.org/officeDocument/2006/relationships/image" Target="../media/image133.jpeg"/><Relationship Id="rId4" Type="http://schemas.openxmlformats.org/officeDocument/2006/relationships/image" Target="../media/image127.jpeg"/><Relationship Id="rId9" Type="http://schemas.openxmlformats.org/officeDocument/2006/relationships/image" Target="../media/image132.jpeg"/><Relationship Id="rId14" Type="http://schemas.openxmlformats.org/officeDocument/2006/relationships/image" Target="../media/image137.jpe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jpeg"/><Relationship Id="rId13" Type="http://schemas.openxmlformats.org/officeDocument/2006/relationships/image" Target="../media/image149.png"/><Relationship Id="rId3" Type="http://schemas.openxmlformats.org/officeDocument/2006/relationships/image" Target="../media/image139.jpeg"/><Relationship Id="rId7" Type="http://schemas.openxmlformats.org/officeDocument/2006/relationships/image" Target="../media/image143.jpeg"/><Relationship Id="rId12" Type="http://schemas.openxmlformats.org/officeDocument/2006/relationships/image" Target="../media/image148.jpe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2.jpeg"/><Relationship Id="rId11" Type="http://schemas.openxmlformats.org/officeDocument/2006/relationships/image" Target="../media/image147.jpeg"/><Relationship Id="rId5" Type="http://schemas.openxmlformats.org/officeDocument/2006/relationships/image" Target="../media/image141.png"/><Relationship Id="rId10" Type="http://schemas.openxmlformats.org/officeDocument/2006/relationships/image" Target="../media/image146.png"/><Relationship Id="rId4" Type="http://schemas.openxmlformats.org/officeDocument/2006/relationships/image" Target="../media/image140.jpeg"/><Relationship Id="rId9" Type="http://schemas.openxmlformats.org/officeDocument/2006/relationships/image" Target="../media/image145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3" Type="http://schemas.openxmlformats.org/officeDocument/2006/relationships/image" Target="../media/image151.png"/><Relationship Id="rId7" Type="http://schemas.openxmlformats.org/officeDocument/2006/relationships/image" Target="../media/image155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4.jpeg"/><Relationship Id="rId11" Type="http://schemas.openxmlformats.org/officeDocument/2006/relationships/image" Target="../media/image159.jpeg"/><Relationship Id="rId5" Type="http://schemas.openxmlformats.org/officeDocument/2006/relationships/image" Target="../media/image153.png"/><Relationship Id="rId10" Type="http://schemas.openxmlformats.org/officeDocument/2006/relationships/image" Target="../media/image158.jpeg"/><Relationship Id="rId4" Type="http://schemas.openxmlformats.org/officeDocument/2006/relationships/image" Target="../media/image152.png"/><Relationship Id="rId9" Type="http://schemas.openxmlformats.org/officeDocument/2006/relationships/image" Target="../media/image157.jpe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jpeg"/><Relationship Id="rId3" Type="http://schemas.openxmlformats.org/officeDocument/2006/relationships/image" Target="../media/image161.jpeg"/><Relationship Id="rId7" Type="http://schemas.openxmlformats.org/officeDocument/2006/relationships/image" Target="../media/image164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5.png"/><Relationship Id="rId11" Type="http://schemas.openxmlformats.org/officeDocument/2006/relationships/image" Target="../media/image168.png"/><Relationship Id="rId5" Type="http://schemas.openxmlformats.org/officeDocument/2006/relationships/image" Target="../media/image163.jpeg"/><Relationship Id="rId10" Type="http://schemas.openxmlformats.org/officeDocument/2006/relationships/image" Target="../media/image167.jpeg"/><Relationship Id="rId4" Type="http://schemas.openxmlformats.org/officeDocument/2006/relationships/image" Target="../media/image162.jpeg"/><Relationship Id="rId9" Type="http://schemas.openxmlformats.org/officeDocument/2006/relationships/image" Target="../media/image16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gif"/><Relationship Id="rId2" Type="http://schemas.openxmlformats.org/officeDocument/2006/relationships/image" Target="../media/image169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2.jpeg"/><Relationship Id="rId4" Type="http://schemas.openxmlformats.org/officeDocument/2006/relationships/image" Target="../media/image171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73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m 7" descr="Fumaça.gif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70000" contrast="-70000"/>
          </a:blip>
          <a:srcRect/>
          <a:stretch>
            <a:fillRect/>
          </a:stretch>
        </p:blipFill>
        <p:spPr bwMode="auto">
          <a:xfrm>
            <a:off x="539552" y="188640"/>
            <a:ext cx="7416824" cy="6425514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0" y="332656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 smtClean="0">
                <a:latin typeface="Impact" pitchFamily="34" charset="0"/>
              </a:rPr>
              <a:t>  Tendências de Consumo de Café no Brasil</a:t>
            </a:r>
            <a:endParaRPr lang="pt-BR" sz="3200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6" name="CaixaDeTexto 4"/>
          <p:cNvSpPr txBox="1">
            <a:spLocks noChangeArrowheads="1"/>
          </p:cNvSpPr>
          <p:nvPr/>
        </p:nvSpPr>
        <p:spPr bwMode="auto">
          <a:xfrm>
            <a:off x="395536" y="5733256"/>
            <a:ext cx="475252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>
                <a:latin typeface="Cambria" pitchFamily="18" charset="0"/>
                <a:cs typeface="Times New Roman" pitchFamily="18" charset="0"/>
              </a:rPr>
              <a:t>Nathan Herszkowicz | </a:t>
            </a:r>
            <a:r>
              <a:rPr lang="pt-BR" b="1" dirty="0" smtClean="0">
                <a:latin typeface="Cambria" pitchFamily="18" charset="0"/>
                <a:cs typeface="Times New Roman" pitchFamily="18" charset="0"/>
              </a:rPr>
              <a:t>Diretor Executivo</a:t>
            </a:r>
            <a:r>
              <a:rPr lang="pt-BR" b="1" dirty="0" smtClean="0">
                <a:latin typeface="Cambria" pitchFamily="18" charset="0"/>
              </a:rPr>
              <a:t> </a:t>
            </a:r>
          </a:p>
          <a:p>
            <a:r>
              <a:rPr lang="pt-BR" b="1" dirty="0" smtClean="0">
                <a:latin typeface="Cambria" pitchFamily="18" charset="0"/>
              </a:rPr>
              <a:t>Associação Brasileira da Indústria de Café</a:t>
            </a:r>
            <a:endParaRPr lang="pt-BR" b="1" dirty="0"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8" name="Imagem 7" descr="Qualidade Certificada Gourmet para E-mail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4293096"/>
            <a:ext cx="3456384" cy="128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 descr="http://upload.wikimedia.org/wikipedia/commons/thumb/0/0c/Contorno_do_mapa_do_Brasil.svg/526px-Contorno_do_mapa_do_Brasil.svg.png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1880" y="1556792"/>
            <a:ext cx="5010150" cy="5010150"/>
          </a:xfrm>
          <a:prstGeom prst="rect">
            <a:avLst/>
          </a:prstGeom>
          <a:noFill/>
        </p:spPr>
      </p:pic>
      <p:pic>
        <p:nvPicPr>
          <p:cNvPr id="9" name="Picture 4" descr="http://stockshop.files.wordpress.com/2010/01/coffee-humor-boy1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6056" y="3212976"/>
            <a:ext cx="1080120" cy="785541"/>
          </a:xfrm>
          <a:prstGeom prst="rect">
            <a:avLst/>
          </a:prstGeom>
          <a:noFill/>
        </p:spPr>
      </p:pic>
      <p:pic>
        <p:nvPicPr>
          <p:cNvPr id="10" name="Picture 2" descr="http://cdn1.mundodastribos.com/wp-admin/uploads/2011/04/Cafe11-228x30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92080" y="2060848"/>
            <a:ext cx="827584" cy="1088926"/>
          </a:xfrm>
          <a:prstGeom prst="rect">
            <a:avLst/>
          </a:prstGeom>
          <a:noFill/>
        </p:spPr>
      </p:pic>
      <p:pic>
        <p:nvPicPr>
          <p:cNvPr id="11" name="Picture 6" descr="http://img.webmd.com/dtmcms/live/webmd/consumer_assets/site_images/articles/health_tools/sugar_teen_drinking_problem_slideshow/getty_rf_photo_of_teen_couple_having_coffee_drinks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4139952" y="2132856"/>
            <a:ext cx="1152128" cy="1028599"/>
          </a:xfrm>
          <a:prstGeom prst="rect">
            <a:avLst/>
          </a:prstGeom>
          <a:noFill/>
        </p:spPr>
      </p:pic>
      <p:pic>
        <p:nvPicPr>
          <p:cNvPr id="12" name="Imagem 11" descr="Consumo de café (9)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5292080" y="4005064"/>
            <a:ext cx="792088" cy="552678"/>
          </a:xfrm>
          <a:prstGeom prst="rect">
            <a:avLst/>
          </a:prstGeom>
        </p:spPr>
      </p:pic>
      <p:pic>
        <p:nvPicPr>
          <p:cNvPr id="13" name="Picture 6" descr="http://www.dreamstime.com/young-couple-enjoying-coffee-and-cake-thumb16612941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012160" y="3573016"/>
            <a:ext cx="711588" cy="973882"/>
          </a:xfrm>
          <a:prstGeom prst="rect">
            <a:avLst/>
          </a:prstGeom>
          <a:noFill/>
        </p:spPr>
      </p:pic>
      <p:pic>
        <p:nvPicPr>
          <p:cNvPr id="14" name="Picture 10" descr="http://wwwdelivery.superstock.com/WI/223/1663/PreviewComp/SuperStock_1663R-55147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868144" y="2492896"/>
            <a:ext cx="912545" cy="836712"/>
          </a:xfrm>
          <a:prstGeom prst="rect">
            <a:avLst/>
          </a:prstGeom>
          <a:noFill/>
        </p:spPr>
      </p:pic>
      <p:pic>
        <p:nvPicPr>
          <p:cNvPr id="15" name="Picture 5" descr="http://coffeeisgoodforyou.com/wp-content/uploads/2011/09/Weight-Loss-Coffee-150x150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652120" y="4509120"/>
            <a:ext cx="1008112" cy="757943"/>
          </a:xfrm>
          <a:prstGeom prst="rect">
            <a:avLst/>
          </a:prstGeom>
          <a:noFill/>
        </p:spPr>
      </p:pic>
      <p:pic>
        <p:nvPicPr>
          <p:cNvPr id="16" name="Picture 16" descr="http://bertanha.com.br/wp-content/plugins/get-post-image/phpthumb/phpThumb.php?src=%2Fvar%2Fwww%2Fbertanha.com.br%2Fweb%2Fwp-content%2Fuploads%2F2011%2F07%2Fcafe-e-saude-para-a-mulher.jpg&amp;w=100&amp;h=100&amp;zc=1&amp;hash=5ddaeae4370a454f807bbb3bda58044a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804248" y="2708920"/>
            <a:ext cx="688560" cy="800200"/>
          </a:xfrm>
          <a:prstGeom prst="rect">
            <a:avLst/>
          </a:prstGeom>
          <a:noFill/>
        </p:spPr>
      </p:pic>
      <p:pic>
        <p:nvPicPr>
          <p:cNvPr id="17" name="Imagem 16" descr="Consumo de café (5).jp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6084168" y="3284984"/>
            <a:ext cx="1512168" cy="864096"/>
          </a:xfrm>
          <a:prstGeom prst="rect">
            <a:avLst/>
          </a:prstGeom>
        </p:spPr>
      </p:pic>
      <p:pic>
        <p:nvPicPr>
          <p:cNvPr id="18" name="Picture 2" descr="http://saude.culturamix.com/blog/wp-content/uploads/2011/01/ingestao-de-cafe-Por-criancas-e-saude.jp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588224" y="4077072"/>
            <a:ext cx="936104" cy="762033"/>
          </a:xfrm>
          <a:prstGeom prst="rect">
            <a:avLst/>
          </a:prstGeom>
          <a:noFill/>
        </p:spPr>
      </p:pic>
      <p:pic>
        <p:nvPicPr>
          <p:cNvPr id="19" name="Imagem 18" descr="cafe 12.jpg"/>
          <p:cNvPicPr>
            <a:picLocks noChangeAspect="1"/>
          </p:cNvPicPr>
          <p:nvPr/>
        </p:nvPicPr>
        <p:blipFill>
          <a:blip r:embed="rId15" cstate="email"/>
          <a:stretch>
            <a:fillRect/>
          </a:stretch>
        </p:blipFill>
        <p:spPr>
          <a:xfrm>
            <a:off x="6660232" y="4797152"/>
            <a:ext cx="720080" cy="432048"/>
          </a:xfrm>
          <a:prstGeom prst="rect">
            <a:avLst/>
          </a:prstGeom>
        </p:spPr>
      </p:pic>
      <p:pic>
        <p:nvPicPr>
          <p:cNvPr id="20" name="Picture 8" descr="http://0.s3.envato.com/files/3302759/Cute_young_couple_drinking_coffee_and_using_a_laptop.jpg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7308304" y="2780928"/>
            <a:ext cx="1012405" cy="818381"/>
          </a:xfrm>
          <a:prstGeom prst="rect">
            <a:avLst/>
          </a:prstGeom>
          <a:noFill/>
        </p:spPr>
      </p:pic>
      <p:pic>
        <p:nvPicPr>
          <p:cNvPr id="21" name="Picture 6" descr="http://4.bp.blogspot.com/-doHyNEHFh-A/TnDtmQRdV5I/AAAAAAAAEWg/6FiKITgy5ik/s1600/Coffee+Art+02.jpg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5940152" y="5229200"/>
            <a:ext cx="624232" cy="434524"/>
          </a:xfrm>
          <a:prstGeom prst="rect">
            <a:avLst/>
          </a:prstGeom>
          <a:noFill/>
        </p:spPr>
      </p:pic>
      <p:pic>
        <p:nvPicPr>
          <p:cNvPr id="22" name="Picture 2" descr="http://www.blogdasflores.com.br/wp-content/uploads/2010/12/casal-tomando-cafe-da-manha-f1e55.jpg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7380312" y="3501008"/>
            <a:ext cx="683568" cy="546854"/>
          </a:xfrm>
          <a:prstGeom prst="rect">
            <a:avLst/>
          </a:prstGeom>
          <a:noFill/>
        </p:spPr>
      </p:pic>
      <p:pic>
        <p:nvPicPr>
          <p:cNvPr id="23" name="Picture 2" descr="http://themify.me/demo/themes/rezo/files/2010/12/9261241611.jpg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 rot="1562798">
            <a:off x="5733533" y="5776393"/>
            <a:ext cx="576064" cy="504056"/>
          </a:xfrm>
          <a:prstGeom prst="rect">
            <a:avLst/>
          </a:prstGeom>
          <a:noFill/>
        </p:spPr>
      </p:pic>
      <p:pic>
        <p:nvPicPr>
          <p:cNvPr id="24" name="Picture 4" descr="http://0.s3.envato.com/files/3338621/Students_-_Female_teenager_having_cup_of_coffee.jpg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4572000" y="2780928"/>
            <a:ext cx="648072" cy="1129812"/>
          </a:xfrm>
          <a:prstGeom prst="rect">
            <a:avLst/>
          </a:prstGeom>
          <a:noFill/>
        </p:spPr>
      </p:pic>
      <p:pic>
        <p:nvPicPr>
          <p:cNvPr id="25" name="Picture 16" descr="http://bertanha.com.br/wp-content/plugins/get-post-image/phpthumb/phpThumb.php?src=%2Fvar%2Fwww%2Fbertanha.com.br%2Fweb%2Fwp-content%2Fuploads%2F2011%2F07%2Fcafe-e-saude-para-a-mulher.jpg&amp;w=100&amp;h=100&amp;zc=1&amp;hash=5ddaeae4370a454f807bbb3bda58044a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851920" y="2780928"/>
            <a:ext cx="688560" cy="800200"/>
          </a:xfrm>
          <a:prstGeom prst="rect">
            <a:avLst/>
          </a:prstGeom>
          <a:noFill/>
        </p:spPr>
      </p:pic>
      <p:pic>
        <p:nvPicPr>
          <p:cNvPr id="26" name="Picture 4" descr="http://us.123rf.com/400wm/64/241/vedmezulik/vedmezulik0901/vedmezulik090100448/4143884-young-couple-drinking-coffee-in-open-air-cafe.jpg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7308304" y="4077072"/>
            <a:ext cx="504056" cy="668349"/>
          </a:xfrm>
          <a:prstGeom prst="rect">
            <a:avLst/>
          </a:prstGeom>
          <a:noFill/>
        </p:spPr>
      </p:pic>
      <p:pic>
        <p:nvPicPr>
          <p:cNvPr id="8194" name="Picture 2" descr="http://www.cccmg.com.br/upload/image/seminario_cafe_cccmg_site.jpg"/>
          <p:cNvPicPr>
            <a:picLocks noChangeAspect="1" noChangeArrowheads="1"/>
          </p:cNvPicPr>
          <p:nvPr/>
        </p:nvPicPr>
        <p:blipFill>
          <a:blip r:embed="rId22" cstate="email"/>
          <a:srcRect/>
          <a:stretch>
            <a:fillRect/>
          </a:stretch>
        </p:blipFill>
        <p:spPr bwMode="auto">
          <a:xfrm>
            <a:off x="7779761" y="5641057"/>
            <a:ext cx="1364239" cy="1216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http://www.areadetreino.com.br/wp-content/uploads/2009/08/usain-bol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21613" y="0"/>
            <a:ext cx="2922387" cy="3717032"/>
          </a:xfrm>
          <a:prstGeom prst="rect">
            <a:avLst/>
          </a:prstGeom>
          <a:noFill/>
        </p:spPr>
      </p:pic>
      <p:pic>
        <p:nvPicPr>
          <p:cNvPr id="2" name="Picture 5" descr="http://coffeeisgoodforyou.com/wp-content/uploads/2011/09/Weight-Loss-Coffee-150x15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55776" y="0"/>
            <a:ext cx="4325971" cy="3794531"/>
          </a:xfrm>
          <a:prstGeom prst="rect">
            <a:avLst/>
          </a:prstGeom>
          <a:noFill/>
        </p:spPr>
      </p:pic>
      <p:pic>
        <p:nvPicPr>
          <p:cNvPr id="4" name="Picture 11" descr="http://1.bp.blogspot.com/_4mKgsBzMKXE/TDxcpTAJnsI/AAAAAAAABOc/8BNZ2od-S-g/s1600/13+07+Liu+Xiang+13+de+Julho+de+198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328382"/>
            <a:ext cx="3779912" cy="3529617"/>
          </a:xfrm>
          <a:prstGeom prst="rect">
            <a:avLst/>
          </a:prstGeom>
          <a:noFill/>
        </p:spPr>
      </p:pic>
      <p:pic>
        <p:nvPicPr>
          <p:cNvPr id="115714" name="Picture 2" descr="http://imagem.vilamulher.com.br/temp/atleta-finaldesemana-11020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10000" y="3695699"/>
            <a:ext cx="5334000" cy="3162301"/>
          </a:xfrm>
          <a:prstGeom prst="rect">
            <a:avLst/>
          </a:prstGeom>
          <a:noFill/>
        </p:spPr>
      </p:pic>
      <p:pic>
        <p:nvPicPr>
          <p:cNvPr id="115716" name="Picture 4" descr="http://d.yimg.com/br.yimg.com/i/news/afp/j/071031/isgeprg75311007181356photo0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0"/>
            <a:ext cx="3565749" cy="3648076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611560" y="2204864"/>
            <a:ext cx="32576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Café é </a:t>
            </a:r>
            <a:endParaRPr lang="pt-BR" sz="88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297663" y="3140968"/>
            <a:ext cx="410080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8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energia!</a:t>
            </a:r>
            <a:endParaRPr lang="pt-BR" sz="88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22" name="Picture 14" descr="http://www.comexim.com.br/assets/jpg/cafe/saud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096867" cy="6858000"/>
          </a:xfrm>
          <a:prstGeom prst="rect">
            <a:avLst/>
          </a:prstGeom>
          <a:noFill/>
        </p:spPr>
      </p:pic>
      <p:sp>
        <p:nvSpPr>
          <p:cNvPr id="11" name="Retângulo 10"/>
          <p:cNvSpPr/>
          <p:nvPr/>
        </p:nvSpPr>
        <p:spPr>
          <a:xfrm>
            <a:off x="611560" y="2204864"/>
            <a:ext cx="32576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Café é </a:t>
            </a:r>
            <a:endParaRPr lang="pt-BR" sz="88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829059" y="3140968"/>
            <a:ext cx="303801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8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saúde</a:t>
            </a:r>
            <a:endParaRPr lang="pt-BR" sz="88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Impact" pitchFamily="34" charset="0"/>
            </a:endParaRPr>
          </a:p>
        </p:txBody>
      </p:sp>
      <p:pic>
        <p:nvPicPr>
          <p:cNvPr id="68624" name="Picture 16" descr="http://bertanha.com.br/wp-content/plugins/get-post-image/phpthumb/phpThumb.php?src=%2Fvar%2Fwww%2Fbertanha.com.br%2Fweb%2Fwp-content%2Fuploads%2F2011%2F07%2Fcafe-e-saude-para-a-mulher.jpg&amp;w=100&amp;h=100&amp;zc=1&amp;hash=5ddaeae4370a454f807bbb3bda58044a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092280" y="0"/>
            <a:ext cx="2051720" cy="2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0.s3.envato.com/files/3338621/Students_-_Female_teenager_having_cup_of_coffe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52536" y="2276872"/>
            <a:ext cx="2627784" cy="4581128"/>
          </a:xfrm>
          <a:prstGeom prst="rect">
            <a:avLst/>
          </a:prstGeom>
          <a:noFill/>
        </p:spPr>
      </p:pic>
      <p:pic>
        <p:nvPicPr>
          <p:cNvPr id="16" name="Picture 6" descr="http://4.bp.blogspot.com/-doHyNEHFh-A/TnDtmQRdV5I/AAAAAAAAEWg/6FiKITgy5ik/s1600/Coffee+Art+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9752" y="1776642"/>
            <a:ext cx="4032448" cy="2806962"/>
          </a:xfrm>
          <a:prstGeom prst="rect">
            <a:avLst/>
          </a:prstGeom>
          <a:noFill/>
        </p:spPr>
      </p:pic>
      <p:pic>
        <p:nvPicPr>
          <p:cNvPr id="8" name="Picture 4" descr="http://stockshop.files.wordpress.com/2010/01/coffee-humor-boy1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9832" y="4581128"/>
            <a:ext cx="3168352" cy="2304255"/>
          </a:xfrm>
          <a:prstGeom prst="rect">
            <a:avLst/>
          </a:prstGeom>
          <a:noFill/>
        </p:spPr>
      </p:pic>
      <p:pic>
        <p:nvPicPr>
          <p:cNvPr id="4098" name="Picture 2" descr="http://1.s3.envato.com/files/3316369/Students_-_Female_teenager_having_cup_of_coffe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93904" y="0"/>
            <a:ext cx="3150096" cy="4725144"/>
          </a:xfrm>
          <a:prstGeom prst="rect">
            <a:avLst/>
          </a:prstGeom>
          <a:noFill/>
        </p:spPr>
      </p:pic>
      <p:pic>
        <p:nvPicPr>
          <p:cNvPr id="230402" name="Picture 2" descr="http://cdn1.mundodastribos.com/wp-admin/uploads/2011/04/Cafe11-228x30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2171700" cy="2857500"/>
          </a:xfrm>
          <a:prstGeom prst="rect">
            <a:avLst/>
          </a:prstGeom>
          <a:noFill/>
        </p:spPr>
      </p:pic>
      <p:pic>
        <p:nvPicPr>
          <p:cNvPr id="4102" name="Picture 6" descr="http://img.webmd.com/dtmcms/live/webmd/consumer_assets/site_images/articles/health_tools/sugar_teen_drinking_problem_slideshow/getty_rf_photo_of_teen_couple_having_coffee_drinks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23728" y="0"/>
            <a:ext cx="3880589" cy="1988840"/>
          </a:xfrm>
          <a:prstGeom prst="rect">
            <a:avLst/>
          </a:prstGeom>
          <a:noFill/>
        </p:spPr>
      </p:pic>
      <p:pic>
        <p:nvPicPr>
          <p:cNvPr id="7" name="Picture 2" descr="http://us.123rf.com/400wm/114/139/vedmezulik/vedmezulik0903/vedmezulik090300151/4413384-young-couple-drinking-coffee-in-open-air-cafe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796136" y="4161290"/>
            <a:ext cx="3347864" cy="2696710"/>
          </a:xfrm>
          <a:prstGeom prst="rect">
            <a:avLst/>
          </a:prstGeom>
          <a:noFill/>
        </p:spPr>
      </p:pic>
      <p:pic>
        <p:nvPicPr>
          <p:cNvPr id="15" name="Imagem 14" descr="Consumo de café (9)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1043608" y="4509120"/>
            <a:ext cx="2448272" cy="2348880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-288032" y="2852936"/>
            <a:ext cx="9468544" cy="830997"/>
          </a:xfrm>
          <a:prstGeom prst="rect">
            <a:avLst/>
          </a:prstGeom>
          <a:solidFill>
            <a:srgbClr val="BFBFBF">
              <a:alpha val="43922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800" dirty="0" smtClean="0">
                <a:latin typeface="Impact" pitchFamily="34" charset="0"/>
              </a:rPr>
              <a:t>Os Jovens se </a:t>
            </a:r>
            <a:r>
              <a:rPr lang="pt-BR" sz="4800" dirty="0" smtClean="0">
                <a:solidFill>
                  <a:srgbClr val="FFFF00"/>
                </a:solidFill>
                <a:latin typeface="Impact" pitchFamily="34" charset="0"/>
              </a:rPr>
              <a:t>apaixonaram</a:t>
            </a:r>
            <a:r>
              <a:rPr lang="pt-BR" sz="4800" dirty="0" smtClean="0">
                <a:latin typeface="Impact" pitchFamily="34" charset="0"/>
              </a:rPr>
              <a:t> por café!</a:t>
            </a:r>
            <a:endParaRPr lang="pt-BR" sz="4800" dirty="0"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pt.dreamstime.com/mulher-com-computador-port-aacutetil-e-ch-aacutevena-de-caf-eacute-thumb1130892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8104" y="1404156"/>
            <a:ext cx="3635896" cy="5453844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467544" y="3284984"/>
            <a:ext cx="5688632" cy="254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indent="-265113">
              <a:lnSpc>
                <a:spcPct val="200000"/>
              </a:lnSpc>
              <a:buFont typeface="Wingdings" pitchFamily="2" charset="2"/>
              <a:buChar char="ü"/>
            </a:pPr>
            <a:r>
              <a:rPr lang="pt-BR" sz="28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79% dos brasileiros consomem café</a:t>
            </a:r>
          </a:p>
          <a:p>
            <a:pPr marL="265113" indent="-265113">
              <a:lnSpc>
                <a:spcPct val="200000"/>
              </a:lnSpc>
              <a:buFont typeface="Wingdings" pitchFamily="2" charset="2"/>
              <a:buChar char="ü"/>
            </a:pPr>
            <a:r>
              <a:rPr lang="pt-BR" sz="28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Per capita 78,5 litros/ano</a:t>
            </a:r>
          </a:p>
          <a:p>
            <a:pPr marL="265113" lvl="0" indent="-265113">
              <a:lnSpc>
                <a:spcPct val="200000"/>
              </a:lnSpc>
              <a:buFont typeface="Wingdings" pitchFamily="2" charset="2"/>
              <a:buChar char="ü"/>
            </a:pPr>
            <a:r>
              <a:rPr lang="pt-BR" sz="28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  <a:ea typeface="Calibri" pitchFamily="34" charset="0"/>
                <a:cs typeface="Times New Roman" pitchFamily="18" charset="0"/>
              </a:rPr>
              <a:t> Média diária de 4 a 5 xícaras</a:t>
            </a:r>
            <a:endParaRPr lang="pt-BR" sz="2800" b="1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23528" y="1844824"/>
            <a:ext cx="58326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2800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Pesquisa IBGE com 34.500 brasileiros </a:t>
            </a:r>
            <a:r>
              <a:rPr lang="pt-BR" sz="2800" i="1" dirty="0" smtClean="0">
                <a:solidFill>
                  <a:schemeClr val="accent3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2008-2009</a:t>
            </a:r>
            <a:endParaRPr lang="pt-BR" sz="2800" i="1" dirty="0" smtClean="0">
              <a:solidFill>
                <a:schemeClr val="accent3">
                  <a:lumMod val="50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7" name="Picture 5" descr="http://3.bp.blogspot.com/_81Wum7u37PM/TCK9XPBasjI/AAAAAAAAH4o/guo_f2A3Ums/s1600/POF+Logo+(6).PNG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80808"/>
              </a:clrFrom>
              <a:clrTo>
                <a:srgbClr val="08080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5848" y="0"/>
            <a:ext cx="1368152" cy="1080120"/>
          </a:xfrm>
          <a:prstGeom prst="rect">
            <a:avLst/>
          </a:prstGeom>
          <a:noFill/>
        </p:spPr>
      </p:pic>
      <p:pic>
        <p:nvPicPr>
          <p:cNvPr id="8" name="Picture 11" descr="http://www.seeklogo.com/images/I/IBGE_-_Instituto_Brasileiro_de_Geografia_e_Estatistica-logo-99AA04B8B6-seeklogo.com.gif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-387424"/>
            <a:ext cx="1584176" cy="1584176"/>
          </a:xfrm>
          <a:prstGeom prst="rect">
            <a:avLst/>
          </a:prstGeom>
          <a:noFill/>
        </p:spPr>
      </p:pic>
      <p:sp>
        <p:nvSpPr>
          <p:cNvPr id="10" name="Retângulo 9"/>
          <p:cNvSpPr/>
          <p:nvPr/>
        </p:nvSpPr>
        <p:spPr>
          <a:xfrm>
            <a:off x="153101" y="980728"/>
            <a:ext cx="84369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t-BR" sz="36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Café é o alimento mais consumido no Brasil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/>
        </p:nvGraphicFramePr>
        <p:xfrm>
          <a:off x="323528" y="2132856"/>
          <a:ext cx="849694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5" descr="http://3.bp.blogspot.com/_81Wum7u37PM/TCK9XPBasjI/AAAAAAAAH4o/guo_f2A3Ums/s1600/POF+Logo+(6).PNG.jp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080808"/>
              </a:clrFrom>
              <a:clrTo>
                <a:srgbClr val="08080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5848" y="0"/>
            <a:ext cx="1368152" cy="1080120"/>
          </a:xfrm>
          <a:prstGeom prst="rect">
            <a:avLst/>
          </a:prstGeom>
          <a:noFill/>
        </p:spPr>
      </p:pic>
      <p:pic>
        <p:nvPicPr>
          <p:cNvPr id="4" name="Picture 11" descr="http://www.seeklogo.com/images/I/IBGE_-_Instituto_Brasileiro_de_Geografia_e_Estatistica-logo-99AA04B8B6-seeklogo.com.gif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-243408"/>
            <a:ext cx="1584176" cy="1584176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2195736" y="1052736"/>
            <a:ext cx="6948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36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Consumo de café por faixa etária</a:t>
            </a:r>
          </a:p>
        </p:txBody>
      </p:sp>
      <p:pic>
        <p:nvPicPr>
          <p:cNvPr id="6" name="Picture 2" descr="http://cdn1.mundodastribos.com/wp-admin/uploads/2011/04/Cafe11-228x30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21717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3.bp.blogspot.com/_81Wum7u37PM/TCK9XPBasjI/AAAAAAAAH4o/guo_f2A3Ums/s1600/POF+Logo+(6).PNG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80808"/>
              </a:clrFrom>
              <a:clrTo>
                <a:srgbClr val="08080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5848" y="0"/>
            <a:ext cx="1368152" cy="1080120"/>
          </a:xfrm>
          <a:prstGeom prst="rect">
            <a:avLst/>
          </a:prstGeom>
          <a:noFill/>
        </p:spPr>
      </p:pic>
      <p:pic>
        <p:nvPicPr>
          <p:cNvPr id="3" name="Picture 11" descr="http://www.seeklogo.com/images/I/IBGE_-_Instituto_Brasileiro_de_Geografia_e_Estatistica-logo-99AA04B8B6-seeklogo.com.gif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-243408"/>
            <a:ext cx="1584176" cy="1584176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2195736" y="1052736"/>
            <a:ext cx="6948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36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Consumo de café por sexo</a:t>
            </a:r>
          </a:p>
        </p:txBody>
      </p:sp>
      <p:pic>
        <p:nvPicPr>
          <p:cNvPr id="5" name="Imagem 4" descr="Consumo de café (7)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0" y="0"/>
            <a:ext cx="2483768" cy="2627062"/>
          </a:xfrm>
          <a:prstGeom prst="rect">
            <a:avLst/>
          </a:prstGeom>
        </p:spPr>
      </p:pic>
      <p:graphicFrame>
        <p:nvGraphicFramePr>
          <p:cNvPr id="7" name="Gráfico 6"/>
          <p:cNvGraphicFramePr/>
          <p:nvPr/>
        </p:nvGraphicFramePr>
        <p:xfrm>
          <a:off x="2051720" y="227687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3.bp.blogspot.com/_81Wum7u37PM/TCK9XPBasjI/AAAAAAAAH4o/guo_f2A3Ums/s1600/POF+Logo+(6).PNG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80808"/>
              </a:clrFrom>
              <a:clrTo>
                <a:srgbClr val="08080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5848" y="0"/>
            <a:ext cx="1368152" cy="1080120"/>
          </a:xfrm>
          <a:prstGeom prst="rect">
            <a:avLst/>
          </a:prstGeom>
          <a:noFill/>
        </p:spPr>
      </p:pic>
      <p:pic>
        <p:nvPicPr>
          <p:cNvPr id="3" name="Picture 11" descr="http://www.seeklogo.com/images/I/IBGE_-_Instituto_Brasileiro_de_Geografia_e_Estatistica-logo-99AA04B8B6-seeklogo.com.gif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-243408"/>
            <a:ext cx="1584176" cy="1584176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2195736" y="1052736"/>
            <a:ext cx="6948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sz="3600" dirty="0" smtClean="0">
                <a:solidFill>
                  <a:schemeClr val="tx2">
                    <a:lumMod val="75000"/>
                  </a:schemeClr>
                </a:solidFill>
                <a:latin typeface="Impact" pitchFamily="34" charset="0"/>
                <a:ea typeface="Calibri" pitchFamily="34" charset="0"/>
                <a:cs typeface="Times New Roman" pitchFamily="18" charset="0"/>
              </a:rPr>
              <a:t>Consumo de café por região</a:t>
            </a:r>
          </a:p>
        </p:txBody>
      </p:sp>
      <p:graphicFrame>
        <p:nvGraphicFramePr>
          <p:cNvPr id="5" name="Gráfico 4"/>
          <p:cNvGraphicFramePr/>
          <p:nvPr/>
        </p:nvGraphicFramePr>
        <p:xfrm>
          <a:off x="395536" y="1988840"/>
          <a:ext cx="8496944" cy="4424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Imagem 5" descr="Mapa do Brasil com xícara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2303524" cy="2290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5445125"/>
            <a:ext cx="9144000" cy="1412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pic>
        <p:nvPicPr>
          <p:cNvPr id="39939" name="Picture 2" descr="LABEL APROVADO 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5876925"/>
            <a:ext cx="2357437" cy="79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2484438" y="5445224"/>
            <a:ext cx="39789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solidFill>
                  <a:schemeClr val="bg2">
                    <a:lumMod val="25000"/>
                  </a:schemeClr>
                </a:solidFill>
                <a:latin typeface="Impact" pitchFamily="34" charset="0"/>
              </a:rPr>
              <a:t> </a:t>
            </a:r>
            <a:r>
              <a:rPr lang="pt-BR" sz="2000" dirty="0">
                <a:solidFill>
                  <a:schemeClr val="bg2">
                    <a:lumMod val="25000"/>
                  </a:schemeClr>
                </a:solidFill>
                <a:latin typeface="Impact" pitchFamily="34" charset="0"/>
              </a:rPr>
              <a:t>preparado com exclusividade para: </a:t>
            </a:r>
            <a:endParaRPr lang="pt-BR" sz="2000" dirty="0">
              <a:latin typeface="+mn-lt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4337809"/>
            <a:ext cx="9144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95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solidFill>
                  <a:schemeClr val="tx2"/>
                </a:solidFill>
                <a:latin typeface="Impact" pitchFamily="34" charset="0"/>
              </a:rPr>
              <a:t>TENDÊNCIAS DE CONSUMO DE CAFÉ   - 2010</a:t>
            </a:r>
          </a:p>
          <a:p>
            <a:pPr algn="ctr" defTabSz="9953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>
                <a:solidFill>
                  <a:schemeClr val="tx2"/>
                </a:solidFill>
                <a:latin typeface="Impact" pitchFamily="34" charset="0"/>
              </a:rPr>
              <a:t> </a:t>
            </a:r>
            <a:r>
              <a:rPr lang="pt-BR" sz="2400" dirty="0">
                <a:solidFill>
                  <a:schemeClr val="tx2"/>
                </a:solidFill>
                <a:latin typeface="Impact" pitchFamily="34" charset="0"/>
              </a:rPr>
              <a:t>	</a:t>
            </a:r>
          </a:p>
        </p:txBody>
      </p:sp>
      <p:pic>
        <p:nvPicPr>
          <p:cNvPr id="3994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5805264"/>
            <a:ext cx="4482144" cy="79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395536" y="332656"/>
            <a:ext cx="7772400" cy="1224136"/>
          </a:xfrm>
          <a:prstGeom prst="rect">
            <a:avLst/>
          </a:prstGeom>
        </p:spPr>
        <p:txBody>
          <a:bodyPr anchor="ctr">
            <a:normAutofit fontScale="47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400" dirty="0" smtClean="0">
                <a:solidFill>
                  <a:schemeClr val="tx2"/>
                </a:solidFill>
                <a:latin typeface="Impact" pitchFamily="34" charset="0"/>
                <a:ea typeface="+mj-ea"/>
                <a:cs typeface="+mj-cs"/>
              </a:rPr>
              <a:t>O consumo </a:t>
            </a:r>
            <a:r>
              <a:rPr lang="pt-BR" sz="8400" dirty="0">
                <a:solidFill>
                  <a:schemeClr val="tx2"/>
                </a:solidFill>
                <a:latin typeface="Impact" pitchFamily="34" charset="0"/>
                <a:ea typeface="+mj-ea"/>
                <a:cs typeface="+mj-cs"/>
              </a:rPr>
              <a:t>de </a:t>
            </a:r>
            <a:r>
              <a:rPr lang="pt-BR" sz="8400" dirty="0" smtClean="0">
                <a:solidFill>
                  <a:schemeClr val="tx2"/>
                </a:solidFill>
                <a:latin typeface="Impact" pitchFamily="34" charset="0"/>
                <a:ea typeface="+mj-ea"/>
                <a:cs typeface="+mj-cs"/>
              </a:rPr>
              <a:t>café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5100" dirty="0" smtClean="0">
              <a:solidFill>
                <a:schemeClr val="tx2"/>
              </a:solidFill>
              <a:latin typeface="Impact" pitchFamily="34" charset="0"/>
              <a:ea typeface="+mj-ea"/>
              <a:cs typeface="+mj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800" b="1" i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  <a:ea typeface="+mj-ea"/>
                <a:cs typeface="+mj-cs"/>
              </a:rPr>
              <a:t>Consumidores que bebem café diariamente</a:t>
            </a:r>
            <a:endParaRPr lang="pt-BR" sz="5800" b="1" i="1" dirty="0">
              <a:solidFill>
                <a:schemeClr val="bg2">
                  <a:lumMod val="25000"/>
                </a:schemeClr>
              </a:solidFill>
              <a:latin typeface="Arial Narrow" pitchFamily="34" charset="0"/>
              <a:ea typeface="+mj-ea"/>
              <a:cs typeface="+mj-cs"/>
            </a:endParaRPr>
          </a:p>
        </p:txBody>
      </p:sp>
      <p:graphicFrame>
        <p:nvGraphicFramePr>
          <p:cNvPr id="10" name="Gráfico 9"/>
          <p:cNvGraphicFramePr/>
          <p:nvPr/>
        </p:nvGraphicFramePr>
        <p:xfrm>
          <a:off x="395536" y="2132856"/>
          <a:ext cx="842493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Grupo 10"/>
          <p:cNvGrpSpPr>
            <a:grpSpLocks/>
          </p:cNvGrpSpPr>
          <p:nvPr/>
        </p:nvGrpSpPr>
        <p:grpSpPr bwMode="auto">
          <a:xfrm>
            <a:off x="4067175" y="4489956"/>
            <a:ext cx="3673177" cy="400110"/>
            <a:chOff x="6372200" y="6194503"/>
            <a:chExt cx="2088233" cy="342320"/>
          </a:xfrm>
        </p:grpSpPr>
        <p:cxnSp>
          <p:nvCxnSpPr>
            <p:cNvPr id="12" name="Conector reto 11"/>
            <p:cNvCxnSpPr/>
            <p:nvPr/>
          </p:nvCxnSpPr>
          <p:spPr>
            <a:xfrm>
              <a:off x="6372200" y="6333053"/>
              <a:ext cx="287523" cy="0"/>
            </a:xfrm>
            <a:prstGeom prst="line">
              <a:avLst/>
            </a:prstGeom>
            <a:ln w="38100">
              <a:solidFill>
                <a:srgbClr val="9966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Elipse 12"/>
            <p:cNvSpPr/>
            <p:nvPr/>
          </p:nvSpPr>
          <p:spPr>
            <a:xfrm>
              <a:off x="6444491" y="6309963"/>
              <a:ext cx="46004" cy="44821"/>
            </a:xfrm>
            <a:prstGeom prst="ellipse">
              <a:avLst/>
            </a:prstGeom>
            <a:solidFill>
              <a:srgbClr val="99663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050"/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6659723" y="6194503"/>
              <a:ext cx="1800710" cy="34232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2000" b="1" dirty="0">
                  <a:latin typeface="+mn-lt"/>
                </a:rPr>
                <a:t>Declaração de </a:t>
              </a:r>
              <a:r>
                <a:rPr lang="pt-BR" sz="2000" b="1" dirty="0" smtClean="0">
                  <a:latin typeface="+mn-lt"/>
                </a:rPr>
                <a:t>consumo (%)</a:t>
              </a:r>
              <a:endParaRPr lang="pt-BR" sz="2000" b="1" dirty="0">
                <a:latin typeface="+mn-lt"/>
              </a:endParaRPr>
            </a:p>
          </p:txBody>
        </p:sp>
      </p:grpSp>
      <p:sp>
        <p:nvSpPr>
          <p:cNvPr id="9" name="Espaço Reservado para Número de Slide 8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CC65EBD9-3DAE-414D-A08A-8BCACB1524F3}" type="slidenum">
              <a:rPr lang="pt-BR"/>
              <a:pPr>
                <a:defRPr/>
              </a:pPr>
              <a:t>18</a:t>
            </a:fld>
            <a:endParaRPr lang="pt-BR"/>
          </a:p>
        </p:txBody>
      </p:sp>
      <p:pic>
        <p:nvPicPr>
          <p:cNvPr id="45064" name="Imagem 10" descr="images (1)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BFFFE"/>
              </a:clrFrom>
              <a:clrTo>
                <a:srgbClr val="FB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347340">
            <a:off x="6670675" y="2855913"/>
            <a:ext cx="1704975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323528" y="1628800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accent6">
                    <a:lumMod val="75000"/>
                  </a:schemeClr>
                </a:solidFill>
                <a:latin typeface="Impact" pitchFamily="34" charset="0"/>
              </a:rPr>
              <a:t>Penetração do café na população acima de 15 anos</a:t>
            </a:r>
            <a:endParaRPr lang="pt-BR" sz="2400" dirty="0">
              <a:solidFill>
                <a:schemeClr val="accent6">
                  <a:lumMod val="75000"/>
                </a:schemeClr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http://mdemulher.abril.com.br/imagem/carreira-dinheiro/interna-slideshow/mulher-bebendo-cafe-1323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40152" y="4221088"/>
            <a:ext cx="3203848" cy="2381250"/>
          </a:xfrm>
          <a:prstGeom prst="ellipse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395536" y="476672"/>
            <a:ext cx="633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chemeClr val="tx2"/>
                </a:solidFill>
                <a:latin typeface="Impact" pitchFamily="34" charset="0"/>
              </a:rPr>
              <a:t>Os jovens brasileiros estão consumindo mais café.  2003 x 2010</a:t>
            </a:r>
            <a:endParaRPr lang="pt-BR" sz="2400" dirty="0">
              <a:solidFill>
                <a:schemeClr val="tx2"/>
              </a:solidFill>
              <a:latin typeface="Impact" pitchFamily="34" charset="0"/>
            </a:endParaRPr>
          </a:p>
        </p:txBody>
      </p:sp>
      <p:graphicFrame>
        <p:nvGraphicFramePr>
          <p:cNvPr id="5" name="Gráfico 4"/>
          <p:cNvGraphicFramePr/>
          <p:nvPr/>
        </p:nvGraphicFramePr>
        <p:xfrm>
          <a:off x="251520" y="1700808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Mapa-do-brasil-verde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22115" y="1052736"/>
            <a:ext cx="4321885" cy="4365104"/>
          </a:xfrm>
          <a:prstGeom prst="rect">
            <a:avLst/>
          </a:prstGeom>
        </p:spPr>
      </p:pic>
      <p:pic>
        <p:nvPicPr>
          <p:cNvPr id="138242" name="Picture 2" descr="http://www.olivaconstrucoes.com.br/blogdaoliva/wp-content/uploads/2009/05/crescimento_c_civil_2009.png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756592" y="1988840"/>
            <a:ext cx="7524328" cy="5643246"/>
          </a:xfrm>
          <a:prstGeom prst="rect">
            <a:avLst/>
          </a:prstGeom>
          <a:noFill/>
        </p:spPr>
      </p:pic>
      <p:pic>
        <p:nvPicPr>
          <p:cNvPr id="138244" name="Picture 4" descr="http://www.malabargold.co.uk/images/women-drinking-coffe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6136" y="908720"/>
            <a:ext cx="2304256" cy="2880320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323528" y="332656"/>
            <a:ext cx="51125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rPr>
              <a:t>Crescimento de consumo de Café no Brasil</a:t>
            </a:r>
            <a:endParaRPr lang="pt-BR" sz="5400" dirty="0">
              <a:solidFill>
                <a:schemeClr val="tx1">
                  <a:lumMod val="50000"/>
                  <a:lumOff val="50000"/>
                </a:schemeClr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Imagem 8" descr="images (1)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BFFFE"/>
              </a:clrFrom>
              <a:clrTo>
                <a:srgbClr val="FB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6391683">
            <a:off x="-45243" y="4410869"/>
            <a:ext cx="170338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00050" y="359122"/>
            <a:ext cx="5827713" cy="90963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 smtClean="0">
                <a:solidFill>
                  <a:schemeClr val="tx2"/>
                </a:solidFill>
                <a:latin typeface="Impact" pitchFamily="34" charset="0"/>
                <a:ea typeface="+mj-ea"/>
                <a:cs typeface="+mj-cs"/>
              </a:rPr>
              <a:t>o </a:t>
            </a:r>
            <a:r>
              <a:rPr lang="pt-BR" sz="4000" dirty="0">
                <a:solidFill>
                  <a:schemeClr val="tx2"/>
                </a:solidFill>
                <a:latin typeface="Impact" pitchFamily="34" charset="0"/>
                <a:ea typeface="+mj-ea"/>
                <a:cs typeface="+mj-cs"/>
              </a:rPr>
              <a:t>consumo  em </a:t>
            </a:r>
            <a:r>
              <a:rPr lang="pt-BR" sz="4000" dirty="0" smtClean="0">
                <a:solidFill>
                  <a:schemeClr val="tx2"/>
                </a:solidFill>
                <a:latin typeface="Impact" pitchFamily="34" charset="0"/>
                <a:ea typeface="+mj-ea"/>
                <a:cs typeface="+mj-cs"/>
              </a:rPr>
              <a:t>casa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dirty="0" smtClean="0">
                <a:solidFill>
                  <a:schemeClr val="tx2"/>
                </a:solidFill>
                <a:latin typeface="Impact" pitchFamily="34" charset="0"/>
                <a:ea typeface="+mj-ea"/>
                <a:cs typeface="+mj-cs"/>
              </a:rPr>
              <a:t> </a:t>
            </a:r>
            <a:r>
              <a:rPr lang="pt-BR" sz="4000" dirty="0">
                <a:solidFill>
                  <a:schemeClr val="tx2"/>
                </a:solidFill>
                <a:latin typeface="Impact" pitchFamily="34" charset="0"/>
                <a:ea typeface="+mj-ea"/>
                <a:cs typeface="+mj-cs"/>
              </a:rPr>
              <a:t>e fora de casa</a:t>
            </a:r>
          </a:p>
        </p:txBody>
      </p:sp>
      <p:graphicFrame>
        <p:nvGraphicFramePr>
          <p:cNvPr id="8" name="Gráfico 7"/>
          <p:cNvGraphicFramePr/>
          <p:nvPr/>
        </p:nvGraphicFramePr>
        <p:xfrm>
          <a:off x="0" y="1700808"/>
          <a:ext cx="673224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tângulo 8"/>
          <p:cNvSpPr/>
          <p:nvPr/>
        </p:nvSpPr>
        <p:spPr>
          <a:xfrm>
            <a:off x="5963462" y="1916832"/>
            <a:ext cx="2760050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 smtClean="0">
                <a:solidFill>
                  <a:schemeClr val="tx2"/>
                </a:solidFill>
                <a:latin typeface="Impact" pitchFamily="34" charset="0"/>
              </a:rPr>
              <a:t>Fora do lar</a:t>
            </a:r>
          </a:p>
          <a:p>
            <a:pPr algn="ctr"/>
            <a:r>
              <a:rPr lang="pt-BR" sz="2800" b="1" dirty="0" smtClean="0">
                <a:solidFill>
                  <a:srgbClr val="FF0000"/>
                </a:solidFill>
                <a:latin typeface="Arial Black" pitchFamily="34" charset="0"/>
              </a:rPr>
              <a:t>crescimento </a:t>
            </a:r>
          </a:p>
          <a:p>
            <a:pPr algn="ctr"/>
            <a:r>
              <a:rPr lang="pt-BR" sz="2800" b="1" dirty="0" smtClean="0">
                <a:solidFill>
                  <a:srgbClr val="FF0000"/>
                </a:solidFill>
                <a:latin typeface="Arial Black" pitchFamily="34" charset="0"/>
              </a:rPr>
              <a:t>de 307%</a:t>
            </a:r>
            <a:endParaRPr lang="pt-BR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Imagem 11" descr="images (1)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BFFFE"/>
              </a:clrFrom>
              <a:clrTo>
                <a:srgbClr val="FB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772079">
            <a:off x="7017419" y="4954487"/>
            <a:ext cx="2268537" cy="19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4"/>
          <p:cNvSpPr txBox="1">
            <a:spLocks noGrp="1"/>
          </p:cNvSpPr>
          <p:nvPr>
            <p:ph type="title" idx="4294967295"/>
          </p:nvPr>
        </p:nvSpPr>
        <p:spPr>
          <a:xfrm>
            <a:off x="323850" y="404813"/>
            <a:ext cx="6119813" cy="552450"/>
          </a:xfrm>
        </p:spPr>
        <p:txBody>
          <a:bodyPr rtlCol="0">
            <a:sp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pt-BR" sz="3000" dirty="0" smtClean="0">
                <a:solidFill>
                  <a:schemeClr val="tx2"/>
                </a:solidFill>
                <a:latin typeface="Impact" pitchFamily="34" charset="0"/>
              </a:rPr>
              <a:t>Tipos consumidos</a:t>
            </a:r>
            <a:r>
              <a:rPr lang="pt-BR" sz="2400" dirty="0" smtClean="0">
                <a:solidFill>
                  <a:schemeClr val="tx2"/>
                </a:solidFill>
                <a:latin typeface="Impact" pitchFamily="34" charset="0"/>
              </a:rPr>
              <a:t>: em casa e fora de casa</a:t>
            </a:r>
            <a:endParaRPr lang="pt-BR" sz="2400" dirty="0">
              <a:solidFill>
                <a:schemeClr val="tx2"/>
              </a:solidFill>
              <a:latin typeface="Impact" pitchFamily="34" charset="0"/>
            </a:endParaRP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defRPr/>
            </a:pPr>
            <a:fld id="{12B80F41-8815-456E-B981-65A17C93E0A4}" type="slidenum">
              <a:rPr lang="pt-BR"/>
              <a:pPr>
                <a:defRPr/>
              </a:pPr>
              <a:t>21</a:t>
            </a:fld>
            <a:endParaRPr lang="pt-BR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79388" y="6524625"/>
            <a:ext cx="8328025" cy="217488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 lIns="87272" tIns="43637" rIns="87272" bIns="43637">
            <a:spAutoFit/>
          </a:bodyPr>
          <a:lstStyle/>
          <a:p>
            <a:pPr eaLnBrk="0" hangingPunct="0"/>
            <a:r>
              <a:rPr lang="pt-BR" altLang="en-US" sz="800">
                <a:latin typeface="Calibri" pitchFamily="34" charset="0"/>
              </a:rPr>
              <a:t>Base: 2107/ 1593  Fonte: Total de Consumidores de Café de cada medição</a:t>
            </a:r>
          </a:p>
        </p:txBody>
      </p:sp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323529" y="1556792"/>
          <a:ext cx="6480720" cy="4872570"/>
        </p:xfrm>
        <a:graphic>
          <a:graphicData uri="http://schemas.openxmlformats.org/drawingml/2006/table">
            <a:tbl>
              <a:tblPr/>
              <a:tblGrid>
                <a:gridCol w="2592289"/>
                <a:gridCol w="696028"/>
                <a:gridCol w="643367"/>
                <a:gridCol w="327076"/>
                <a:gridCol w="555490"/>
                <a:gridCol w="316320"/>
                <a:gridCol w="675075"/>
                <a:gridCol w="675075"/>
              </a:tblGrid>
              <a:tr h="150391">
                <a:tc>
                  <a:txBody>
                    <a:bodyPr/>
                    <a:lstStyle/>
                    <a:p>
                      <a:pPr algn="ctr" rtl="0" fontAlgn="b"/>
                      <a:endParaRPr lang="pt-B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164" marR="8164" marT="816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18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EM CASA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1100" b="1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1100" b="1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1100" b="1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164" marR="8164" marT="816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FORA DE CASA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40C4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190721">
                <a:tc>
                  <a:txBody>
                    <a:bodyPr/>
                    <a:lstStyle/>
                    <a:p>
                      <a:pPr algn="ctr" rtl="0" fontAlgn="b"/>
                      <a:endParaRPr lang="pt-BR" sz="1100" b="1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164" marR="8164" marT="816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2008</a:t>
                      </a:r>
                    </a:p>
                  </a:txBody>
                  <a:tcPr marL="8164" marR="8164" marT="81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164" marR="8164" marT="81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164" marR="8164" marT="816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2008</a:t>
                      </a:r>
                    </a:p>
                  </a:txBody>
                  <a:tcPr marL="8164" marR="8164" marT="81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2010</a:t>
                      </a:r>
                    </a:p>
                  </a:txBody>
                  <a:tcPr marL="8164" marR="8164" marT="81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33"/>
                    </a:solidFill>
                  </a:tcPr>
                </a:tc>
              </a:tr>
              <a:tr h="19072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>
                          <a:solidFill>
                            <a:schemeClr val="bg1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8164" marR="8164" marT="8164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8164" marR="8164" marT="81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8164" marR="8164" marT="81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1100" b="1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164" marR="8164" marT="81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1100" b="1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164" marR="8164" marT="816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164" marR="8164" marT="8164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8164" marR="8164" marT="81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%</a:t>
                      </a:r>
                    </a:p>
                  </a:txBody>
                  <a:tcPr marL="8164" marR="8164" marT="816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33"/>
                    </a:solidFill>
                  </a:tcPr>
                </a:tc>
              </a:tr>
              <a:tr h="373292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Moído/coado/filtrado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92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97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1100" b="1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1100" b="1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1100" b="1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92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94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33"/>
                    </a:solidFill>
                  </a:tcPr>
                </a:tc>
              </a:tr>
              <a:tr h="373292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Instantâneo/ solúvel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9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33"/>
                    </a:solidFill>
                  </a:tcPr>
                </a:tc>
              </a:tr>
              <a:tr h="441885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Cappuccino </a:t>
                      </a:r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instantâneo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11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1100" b="1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17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33"/>
                    </a:solidFill>
                  </a:tcPr>
                </a:tc>
              </a:tr>
              <a:tr h="428057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Cappuccino </a:t>
                      </a:r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não instantâneo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3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1100" b="1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5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33"/>
                    </a:solidFill>
                  </a:tcPr>
                </a:tc>
              </a:tr>
              <a:tr h="373292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Expresso 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6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1100" b="1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1100" b="1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17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18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33"/>
                    </a:solidFill>
                  </a:tcPr>
                </a:tc>
              </a:tr>
              <a:tr h="315474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Café descafeinado 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0,8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0,5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0,5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33"/>
                    </a:solidFill>
                  </a:tcPr>
                </a:tc>
              </a:tr>
              <a:tr h="301590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Café gourmet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0,3</a:t>
                      </a:r>
                      <a:endParaRPr lang="pt-BR" sz="20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0,3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1,6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33"/>
                    </a:solidFill>
                  </a:tcPr>
                </a:tc>
              </a:tr>
              <a:tr h="392858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Café </a:t>
                      </a:r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 de origem  </a:t>
                      </a:r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/certificado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0,2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0,1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1100" b="1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0,3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33"/>
                    </a:solidFill>
                  </a:tcPr>
                </a:tc>
              </a:tr>
              <a:tr h="373292">
                <a:tc>
                  <a:txBody>
                    <a:bodyPr/>
                    <a:lstStyle/>
                    <a:p>
                      <a:pPr algn="l" rtl="0" fontAlgn="t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Café </a:t>
                      </a:r>
                      <a:r>
                        <a:rPr lang="pt-BR" sz="16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orgânico </a:t>
                      </a:r>
                      <a:endParaRPr lang="pt-BR" sz="16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1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1100" b="1" i="0" u="none" strike="noStrike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pt-BR" sz="11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</a:t>
                      </a:r>
                    </a:p>
                    <a:p>
                      <a:pPr algn="ctr" rtl="0" fontAlgn="b"/>
                      <a:endParaRPr lang="pt-BR" sz="2000" b="1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pt-BR" sz="2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0,2</a:t>
                      </a:r>
                    </a:p>
                  </a:txBody>
                  <a:tcPr marL="8164" marR="8164" marT="81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33"/>
                    </a:solidFill>
                  </a:tcPr>
                </a:tc>
              </a:tr>
            </a:tbl>
          </a:graphicData>
        </a:graphic>
      </p:graphicFrame>
      <p:sp>
        <p:nvSpPr>
          <p:cNvPr id="59526" name="CaixaDeTexto 14"/>
          <p:cNvSpPr txBox="1">
            <a:spLocks noChangeArrowheads="1"/>
          </p:cNvSpPr>
          <p:nvPr/>
        </p:nvSpPr>
        <p:spPr bwMode="auto">
          <a:xfrm>
            <a:off x="4572000" y="4941168"/>
            <a:ext cx="785812" cy="400110"/>
          </a:xfrm>
          <a:prstGeom prst="rect">
            <a:avLst/>
          </a:prstGeom>
          <a:solidFill>
            <a:srgbClr val="00966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Zurich Cn BT"/>
              </a:rPr>
              <a:t>1,2%</a:t>
            </a:r>
          </a:p>
        </p:txBody>
      </p:sp>
      <p:sp>
        <p:nvSpPr>
          <p:cNvPr id="16" name="Chave direita 15"/>
          <p:cNvSpPr/>
          <p:nvPr/>
        </p:nvSpPr>
        <p:spPr>
          <a:xfrm>
            <a:off x="4427984" y="4149725"/>
            <a:ext cx="144463" cy="187166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9528" name="CaixaDeTexto 16"/>
          <p:cNvSpPr txBox="1">
            <a:spLocks noChangeArrowheads="1"/>
          </p:cNvSpPr>
          <p:nvPr/>
        </p:nvSpPr>
        <p:spPr bwMode="auto">
          <a:xfrm>
            <a:off x="7236296" y="4869160"/>
            <a:ext cx="1008112" cy="400110"/>
          </a:xfrm>
          <a:prstGeom prst="rect">
            <a:avLst/>
          </a:prstGeom>
          <a:solidFill>
            <a:srgbClr val="00966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Zurich Cn BT"/>
              </a:rPr>
              <a:t>3,3%</a:t>
            </a:r>
          </a:p>
        </p:txBody>
      </p:sp>
      <p:sp>
        <p:nvSpPr>
          <p:cNvPr id="18" name="Chave direita 17"/>
          <p:cNvSpPr/>
          <p:nvPr/>
        </p:nvSpPr>
        <p:spPr>
          <a:xfrm>
            <a:off x="7020272" y="4149725"/>
            <a:ext cx="144462" cy="187166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59530" name="Text Box 43"/>
          <p:cNvSpPr txBox="1">
            <a:spLocks noChangeArrowheads="1"/>
          </p:cNvSpPr>
          <p:nvPr/>
        </p:nvSpPr>
        <p:spPr bwMode="auto">
          <a:xfrm>
            <a:off x="6876256" y="1628800"/>
            <a:ext cx="2267744" cy="231653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pPr marL="180975" indent="-180975" algn="ctr" eaLnBrk="0" hangingPunct="0">
              <a:lnSpc>
                <a:spcPct val="150000"/>
              </a:lnSpc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2400" dirty="0">
                <a:latin typeface="Impact" pitchFamily="34" charset="0"/>
              </a:rPr>
              <a:t> </a:t>
            </a:r>
            <a:r>
              <a:rPr lang="pt-BR" sz="2400" dirty="0">
                <a:solidFill>
                  <a:srgbClr val="C00000"/>
                </a:solidFill>
                <a:latin typeface="Impact" pitchFamily="34" charset="0"/>
              </a:rPr>
              <a:t>AUMENTO DO </a:t>
            </a:r>
            <a:r>
              <a:rPr lang="pt-BR" sz="2400" dirty="0" smtClean="0">
                <a:solidFill>
                  <a:srgbClr val="C00000"/>
                </a:solidFill>
                <a:latin typeface="Impact" pitchFamily="34" charset="0"/>
              </a:rPr>
              <a:t>CONSUMO </a:t>
            </a:r>
            <a:r>
              <a:rPr lang="pt-BR" sz="2400" dirty="0">
                <a:solidFill>
                  <a:srgbClr val="C00000"/>
                </a:solidFill>
                <a:latin typeface="Impact" pitchFamily="34" charset="0"/>
              </a:rPr>
              <a:t>DE CAFÉS </a:t>
            </a:r>
            <a:r>
              <a:rPr lang="pt-BR" sz="2400" dirty="0" smtClean="0">
                <a:solidFill>
                  <a:srgbClr val="C00000"/>
                </a:solidFill>
                <a:latin typeface="Impact" pitchFamily="34" charset="0"/>
              </a:rPr>
              <a:t>ESPECIAIS</a:t>
            </a:r>
            <a:endParaRPr lang="pt-BR" sz="2400" dirty="0">
              <a:solidFill>
                <a:srgbClr val="C00000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4"/>
          <p:cNvSpPr txBox="1">
            <a:spLocks/>
          </p:cNvSpPr>
          <p:nvPr/>
        </p:nvSpPr>
        <p:spPr>
          <a:xfrm>
            <a:off x="457200" y="188913"/>
            <a:ext cx="8229600" cy="55403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  <a:ea typeface="+mj-ea"/>
                <a:cs typeface="+mj-cs"/>
              </a:rPr>
              <a:t>significado de um bom café (*)</a:t>
            </a:r>
          </a:p>
        </p:txBody>
      </p:sp>
      <p:graphicFrame>
        <p:nvGraphicFramePr>
          <p:cNvPr id="4" name="Gráfico 3"/>
          <p:cNvGraphicFramePr/>
          <p:nvPr/>
        </p:nvGraphicFramePr>
        <p:xfrm>
          <a:off x="179512" y="1900237"/>
          <a:ext cx="10153128" cy="41210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spaço Reservado para Rodapé 3"/>
          <p:cNvSpPr txBox="1">
            <a:spLocks/>
          </p:cNvSpPr>
          <p:nvPr/>
        </p:nvSpPr>
        <p:spPr>
          <a:xfrm>
            <a:off x="1214438" y="6072188"/>
            <a:ext cx="3717925" cy="3651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t>(*) Pergunta incluída nesta medição</a:t>
            </a:r>
          </a:p>
        </p:txBody>
      </p:sp>
      <p:sp>
        <p:nvSpPr>
          <p:cNvPr id="53253" name="Text Box 4"/>
          <p:cNvSpPr txBox="1">
            <a:spLocks noChangeArrowheads="1"/>
          </p:cNvSpPr>
          <p:nvPr/>
        </p:nvSpPr>
        <p:spPr bwMode="auto">
          <a:xfrm>
            <a:off x="184150" y="6581775"/>
            <a:ext cx="7499350" cy="223838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 lIns="99569" tIns="49785" rIns="99569" bIns="49785">
            <a:spAutoFit/>
          </a:bodyPr>
          <a:lstStyle/>
          <a:p>
            <a:pPr eaLnBrk="0" hangingPunct="0"/>
            <a:r>
              <a:rPr lang="pt-BR" altLang="en-US" sz="800">
                <a:latin typeface="Calibri" pitchFamily="34" charset="0"/>
              </a:rPr>
              <a:t>Base: 1593 /   Fonte: Total de Consumidores de Café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23850" y="788988"/>
            <a:ext cx="8351838" cy="1157287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marL="268288" indent="-26828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tabLst>
                <a:tab pos="3852863" algn="l"/>
                <a:tab pos="3944938" algn="l"/>
              </a:tabLst>
              <a:defRPr/>
            </a:pPr>
            <a:r>
              <a:rPr lang="pt-BR" sz="1600" b="1" kern="0" dirty="0">
                <a:latin typeface="Arial Narrow" pitchFamily="34" charset="0"/>
                <a:cs typeface="+mn-cs"/>
              </a:rPr>
              <a:t>ESPONTANEAMENTE SABOR QUE DEIXA NA BOCA E AROMA, SÃO NOVAMENTE</a:t>
            </a:r>
          </a:p>
          <a:p>
            <a:pPr marL="268288" indent="-26828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3852863" algn="l"/>
                <a:tab pos="3944938" algn="l"/>
              </a:tabLst>
              <a:defRPr/>
            </a:pPr>
            <a:r>
              <a:rPr lang="pt-BR" sz="1600" b="1" kern="0" dirty="0">
                <a:latin typeface="Arial Narrow" pitchFamily="34" charset="0"/>
                <a:cs typeface="+mn-cs"/>
              </a:rPr>
              <a:t>      DESEJADOS PELO  CONSUMIDOR DE CAFÉ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>
              <a:latin typeface="Arial Narrow" pitchFamily="34" charset="0"/>
              <a:cs typeface="+mn-cs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8100392" y="2564904"/>
            <a:ext cx="649288" cy="5048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Elipse 8"/>
          <p:cNvSpPr/>
          <p:nvPr/>
        </p:nvSpPr>
        <p:spPr>
          <a:xfrm>
            <a:off x="7308304" y="2996952"/>
            <a:ext cx="647700" cy="5048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áfico 7"/>
          <p:cNvGraphicFramePr/>
          <p:nvPr/>
        </p:nvGraphicFramePr>
        <p:xfrm>
          <a:off x="395536" y="1052736"/>
          <a:ext cx="849694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ítulo 4"/>
          <p:cNvSpPr txBox="1">
            <a:spLocks noGrp="1"/>
          </p:cNvSpPr>
          <p:nvPr>
            <p:ph type="title" idx="4294967295"/>
          </p:nvPr>
        </p:nvSpPr>
        <p:spPr>
          <a:xfrm>
            <a:off x="0" y="260350"/>
            <a:ext cx="8229600" cy="585788"/>
          </a:xfrm>
        </p:spPr>
        <p:txBody>
          <a:bodyPr>
            <a:spAutoFit/>
          </a:bodyPr>
          <a:lstStyle/>
          <a:p>
            <a:pPr fontAlgn="auto">
              <a:spcAft>
                <a:spcPts val="0"/>
              </a:spcAft>
              <a:buFontTx/>
              <a:buNone/>
              <a:defRPr/>
            </a:pPr>
            <a:r>
              <a:rPr sz="3000" b="0" smtClean="0">
                <a:solidFill>
                  <a:schemeClr val="tx2">
                    <a:lumMod val="75000"/>
                  </a:schemeClr>
                </a:solidFill>
                <a:effectLst/>
                <a:latin typeface="Impact" pitchFamily="34" charset="0"/>
              </a:rPr>
              <a:t>conceito</a:t>
            </a:r>
            <a:r>
              <a:rPr b="0" smtClean="0">
                <a:solidFill>
                  <a:schemeClr val="tx1"/>
                </a:solidFill>
                <a:effectLst/>
                <a:latin typeface="Impact" pitchFamily="34" charset="0"/>
                <a:ea typeface="+mj-ea"/>
                <a:cs typeface="+mj-cs"/>
              </a:rPr>
              <a:t> </a:t>
            </a:r>
            <a:r>
              <a:rPr sz="3000" b="0" smtClean="0">
                <a:solidFill>
                  <a:schemeClr val="tx2">
                    <a:lumMod val="75000"/>
                  </a:schemeClr>
                </a:solidFill>
                <a:effectLst/>
                <a:latin typeface="Impact" pitchFamily="34" charset="0"/>
              </a:rPr>
              <a:t>de qualidade  em café</a:t>
            </a:r>
            <a:endParaRPr sz="3000" b="0">
              <a:solidFill>
                <a:schemeClr val="tx2">
                  <a:lumMod val="75000"/>
                </a:schemeClr>
              </a:solidFill>
              <a:effectLst/>
              <a:latin typeface="Impact" pitchFamily="34" charset="0"/>
            </a:endParaRP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1331913" y="6597650"/>
            <a:ext cx="7497762" cy="223838"/>
          </a:xfrm>
          <a:prstGeom prst="rect">
            <a:avLst/>
          </a:prstGeom>
          <a:noFill/>
          <a:ln w="12700" algn="ctr">
            <a:noFill/>
            <a:miter lim="800000"/>
            <a:headEnd type="none" w="sm" len="sm"/>
            <a:tailEnd type="none" w="sm" len="sm"/>
          </a:ln>
        </p:spPr>
        <p:txBody>
          <a:bodyPr lIns="99569" tIns="49785" rIns="99569" bIns="49785">
            <a:spAutoFit/>
          </a:bodyPr>
          <a:lstStyle/>
          <a:p>
            <a:pPr eaLnBrk="0" hangingPunct="0"/>
            <a:r>
              <a:rPr lang="pt-BR" altLang="en-US" sz="800">
                <a:latin typeface="Calibri" pitchFamily="34" charset="0"/>
              </a:rPr>
              <a:t>Base: 1328/1593 /   Fonte: Total de Consumidores de Café de cada medição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651500" y="3789363"/>
            <a:ext cx="3097213" cy="2246312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txBody>
          <a:bodyPr>
            <a:spAutoFit/>
          </a:bodyPr>
          <a:lstStyle/>
          <a:p>
            <a:pPr marL="268288" indent="-268288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3852863" algn="l"/>
                <a:tab pos="3944938" algn="l"/>
              </a:tabLst>
              <a:defRPr/>
            </a:pPr>
            <a:r>
              <a:rPr lang="pt-BR" sz="1400" b="1" kern="0" dirty="0">
                <a:latin typeface="Arial"/>
                <a:cs typeface="+mn-cs"/>
              </a:rPr>
              <a:t>O CONCEITO DE QUALIDADE EM CAFÉ (RESPOSTAS </a:t>
            </a:r>
          </a:p>
          <a:p>
            <a:pPr marL="268288" indent="-268288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3852863" algn="l"/>
                <a:tab pos="3944938" algn="l"/>
              </a:tabLst>
              <a:defRPr/>
            </a:pPr>
            <a:r>
              <a:rPr lang="pt-BR" sz="1400" b="1" kern="0" dirty="0">
                <a:latin typeface="Arial"/>
                <a:cs typeface="+mn-cs"/>
              </a:rPr>
              <a:t>       ESPONTÂNEAS) TAMBÉM  NÃO DEIXA DÚVIDAS</a:t>
            </a:r>
          </a:p>
          <a:p>
            <a:pPr marL="268288" indent="-268288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3852863" algn="l"/>
                <a:tab pos="3944938" algn="l"/>
              </a:tabLst>
              <a:defRPr/>
            </a:pPr>
            <a:r>
              <a:rPr lang="pt-BR" sz="1400" b="1" kern="0" dirty="0">
                <a:latin typeface="Arial"/>
                <a:cs typeface="+mn-cs"/>
              </a:rPr>
              <a:t>      SOBRE O QUE DESEJAM OS CONSUMIDORES</a:t>
            </a:r>
            <a:endParaRPr lang="pt-BR" sz="14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3"/>
          <p:cNvSpPr>
            <a:spLocks noChangeArrowheads="1"/>
          </p:cNvSpPr>
          <p:nvPr/>
        </p:nvSpPr>
        <p:spPr bwMode="auto">
          <a:xfrm>
            <a:off x="1979712" y="404664"/>
            <a:ext cx="680424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rPr>
              <a:t>O MERCADO QUE MAIS CRESCE</a:t>
            </a:r>
          </a:p>
          <a:p>
            <a:pPr algn="ctr"/>
            <a:endParaRPr lang="pt-BR" sz="2400" dirty="0"/>
          </a:p>
          <a:p>
            <a:endParaRPr lang="pt-BR" sz="2400" dirty="0"/>
          </a:p>
        </p:txBody>
      </p:sp>
      <p:pic>
        <p:nvPicPr>
          <p:cNvPr id="149506" name="Picture 2" descr="http://exame.abril.com.br/static/revista-exame/edicoes/0995/img/cap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4048" y="1844824"/>
            <a:ext cx="3953471" cy="2664296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323528" y="1484784"/>
            <a:ext cx="47525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sz="2400" dirty="0" smtClean="0"/>
              <a:t>Nenhum estrato social cresce tanto em proporção no Brasil quanto as classes A e B.</a:t>
            </a:r>
          </a:p>
          <a:p>
            <a:pPr>
              <a:buFont typeface="Wingdings" pitchFamily="2" charset="2"/>
              <a:buChar char="ü"/>
            </a:pPr>
            <a:endParaRPr lang="pt-BR" sz="2400" dirty="0" smtClean="0"/>
          </a:p>
          <a:p>
            <a:pPr>
              <a:buFont typeface="Wingdings" pitchFamily="2" charset="2"/>
              <a:buChar char="ü"/>
            </a:pPr>
            <a:r>
              <a:rPr lang="pt-BR" sz="2400" dirty="0" smtClean="0"/>
              <a:t>Hoje, são 20 milhões de ricos. </a:t>
            </a:r>
          </a:p>
          <a:p>
            <a:pPr>
              <a:buFont typeface="Wingdings" pitchFamily="2" charset="2"/>
              <a:buChar char="ü"/>
            </a:pPr>
            <a:endParaRPr lang="pt-BR" sz="2400" dirty="0" smtClean="0"/>
          </a:p>
          <a:p>
            <a:pPr>
              <a:buFont typeface="Wingdings" pitchFamily="2" charset="2"/>
              <a:buChar char="ü"/>
            </a:pPr>
            <a:r>
              <a:rPr lang="pt-BR" sz="2400" dirty="0" smtClean="0"/>
              <a:t>Serão mais de 30 milhões até 2014</a:t>
            </a:r>
          </a:p>
          <a:p>
            <a:endParaRPr lang="pt-BR" sz="2400" dirty="0" smtClean="0"/>
          </a:p>
          <a:p>
            <a:pPr>
              <a:buFont typeface="Wingdings" pitchFamily="2" charset="2"/>
              <a:buChar char="ü"/>
            </a:pPr>
            <a:r>
              <a:rPr lang="pt-BR" sz="2400" dirty="0" smtClean="0"/>
              <a:t>Brasil: Um dos países com maior mercado para classe média -  = 130 milhões de habitantes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/>
          <p:nvPr/>
        </p:nvGraphicFramePr>
        <p:xfrm>
          <a:off x="395536" y="548680"/>
          <a:ext cx="8280920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5220072" y="112474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Evolução de 2003  a 2009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907704" y="54868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rPr>
              <a:t>MAIS RICOS E MENOS POBRES</a:t>
            </a:r>
            <a:endParaRPr lang="pt-BR" sz="3600" dirty="0">
              <a:solidFill>
                <a:schemeClr val="tx1">
                  <a:lumMod val="50000"/>
                  <a:lumOff val="50000"/>
                </a:schemeClr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/>
        </p:nvGraphicFramePr>
        <p:xfrm>
          <a:off x="395536" y="260648"/>
          <a:ext cx="8388424" cy="659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907704" y="404664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rPr>
              <a:t>DISTRIBUIÇÃO DA POPULAÇÃO EM MILHÕES DE PESSOAS POR GRUPO ECONÔMICO.</a:t>
            </a:r>
            <a:endParaRPr lang="pt-BR" sz="2800" dirty="0">
              <a:solidFill>
                <a:schemeClr val="tx1">
                  <a:lumMod val="50000"/>
                  <a:lumOff val="50000"/>
                </a:schemeClr>
              </a:solidFill>
              <a:latin typeface="Impact" pitchFamily="34" charset="0"/>
            </a:endParaRPr>
          </a:p>
        </p:txBody>
      </p:sp>
      <p:pic>
        <p:nvPicPr>
          <p:cNvPr id="4" name="Imagem 3" descr="19o Encafé -Carlos Cotos_Kantar_Página_4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37587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436096" y="3402866"/>
            <a:ext cx="3707904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5400" dirty="0" smtClean="0">
                <a:solidFill>
                  <a:schemeClr val="bg2">
                    <a:lumMod val="50000"/>
                  </a:schemeClr>
                </a:solidFill>
                <a:latin typeface="Impact" pitchFamily="34" charset="0"/>
              </a:rPr>
              <a:t>PESQUISA</a:t>
            </a:r>
          </a:p>
          <a:p>
            <a:pPr algn="ctr"/>
            <a:endParaRPr lang="pt-BR" sz="5400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9o Encafé -Carlos Cotos_Kantar_Página_0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9o Encafé -Carlos Cotos_Kantar_Página_1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9o Encafé -Carlos Cotos_Kantar_Página_1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 descr="http://upload.wikimedia.org/wikipedia/commons/thumb/0/0c/Contorno_do_mapa_do_Brasil.svg/526px-Contorno_do_mapa_do_Brasil.svg.pn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15616" y="578742"/>
            <a:ext cx="7056784" cy="6234634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7308304" y="1700808"/>
            <a:ext cx="432048" cy="3960440"/>
          </a:xfrm>
          <a:prstGeom prst="rect">
            <a:avLst/>
          </a:prstGeom>
          <a:blipFill dpi="0" rotWithShape="1">
            <a:blip r:embed="rId3" cstate="email"/>
            <a:srcRect/>
            <a:tile tx="0" ty="0" sx="8000" sy="1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059832" y="3717032"/>
            <a:ext cx="360040" cy="1944216"/>
          </a:xfrm>
          <a:prstGeom prst="rect">
            <a:avLst/>
          </a:prstGeom>
          <a:blipFill dpi="0" rotWithShape="1">
            <a:blip r:embed="rId3" cstate="email"/>
            <a:srcRect/>
            <a:tile tx="0" ty="0" sx="8000" sy="1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4067944" y="3212976"/>
            <a:ext cx="360040" cy="2448272"/>
          </a:xfrm>
          <a:prstGeom prst="rect">
            <a:avLst/>
          </a:prstGeom>
          <a:blipFill dpi="0" rotWithShape="1">
            <a:blip r:embed="rId3" cstate="email"/>
            <a:srcRect/>
            <a:tile tx="0" ty="0" sx="8000" sy="1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5148064" y="2708920"/>
            <a:ext cx="432048" cy="2952328"/>
          </a:xfrm>
          <a:prstGeom prst="rect">
            <a:avLst/>
          </a:prstGeom>
          <a:blipFill dpi="0" rotWithShape="1">
            <a:blip r:embed="rId3" cstate="email"/>
            <a:srcRect/>
            <a:tile tx="0" ty="0" sx="8000" sy="1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1763688" y="4653136"/>
            <a:ext cx="360040" cy="1008112"/>
          </a:xfrm>
          <a:prstGeom prst="rect">
            <a:avLst/>
          </a:prstGeom>
          <a:blipFill dpi="0" rotWithShape="1">
            <a:blip r:embed="rId3" cstate="email"/>
            <a:srcRect/>
            <a:tile tx="0" ty="0" sx="8000" sy="1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6300192" y="2204864"/>
            <a:ext cx="360040" cy="3456384"/>
          </a:xfrm>
          <a:prstGeom prst="rect">
            <a:avLst/>
          </a:prstGeom>
          <a:blipFill dpi="0" rotWithShape="1">
            <a:blip r:embed="rId3" cstate="email"/>
            <a:srcRect/>
            <a:tile tx="0" ty="0" sx="8000" sy="1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 reto 11"/>
          <p:cNvCxnSpPr/>
          <p:nvPr/>
        </p:nvCxnSpPr>
        <p:spPr>
          <a:xfrm>
            <a:off x="827584" y="5661248"/>
            <a:ext cx="7992888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1547664" y="580526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1985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004048" y="580526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2004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6156176" y="580526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2008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7092280" y="580526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2010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923928" y="580526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2000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843808" y="580526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latin typeface="Arial" pitchFamily="34" charset="0"/>
                <a:cs typeface="Arial" pitchFamily="34" charset="0"/>
              </a:rPr>
              <a:t>1995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aixaDeTexto 2"/>
          <p:cNvSpPr txBox="1">
            <a:spLocks noChangeArrowheads="1"/>
          </p:cNvSpPr>
          <p:nvPr/>
        </p:nvSpPr>
        <p:spPr bwMode="auto">
          <a:xfrm>
            <a:off x="0" y="260648"/>
            <a:ext cx="85689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2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Impact" pitchFamily="34" charset="0"/>
              </a:rPr>
              <a:t>CRESCIMENTO DO CONSUMO DE CAFÉ NO BRASIL</a:t>
            </a:r>
          </a:p>
          <a:p>
            <a:pPr algn="r"/>
            <a:r>
              <a:rPr lang="pt-BR" sz="2800" dirty="0" smtClean="0">
                <a:solidFill>
                  <a:schemeClr val="accent2">
                    <a:lumMod val="75000"/>
                  </a:schemeClr>
                </a:solidFill>
                <a:latin typeface="Impact" pitchFamily="34" charset="0"/>
              </a:rPr>
              <a:t>milhões de sacas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1547664" y="421179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6,4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2771800" y="328498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10,1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3779912" y="278092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13,2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4860032" y="227687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14,9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6012160" y="162880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17,7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7092280" y="126876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latin typeface="Arial" pitchFamily="34" charset="0"/>
                <a:cs typeface="Arial" pitchFamily="34" charset="0"/>
              </a:rPr>
              <a:t>19,1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Imagem 7" descr="SELO.GIF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3789040"/>
            <a:ext cx="432048" cy="36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Imagem 26" descr="Simbolo Qualidade TRADICIONAL.jpg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EFB"/>
              </a:clrFrom>
              <a:clrTo>
                <a:srgbClr val="FFFE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4048" y="1772816"/>
            <a:ext cx="442394" cy="476635"/>
          </a:xfrm>
          <a:prstGeom prst="rect">
            <a:avLst/>
          </a:prstGeom>
          <a:effectLst>
            <a:glow rad="101600">
              <a:schemeClr val="bg1"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9o Encafé -Carlos Cotos_Kantar_Página_1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06" y="0"/>
            <a:ext cx="913758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9o Encafé -Carlos Cotos_Kantar_Página_1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06" y="0"/>
            <a:ext cx="913758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9o Encafé -Carlos Cotos_Kantar_Página_2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06" y="0"/>
            <a:ext cx="913758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9o Encafé -Carlos Cotos_Kantar_Página_2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9o Encafé -Carlos Cotos_Kantar_Página_2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06" y="0"/>
            <a:ext cx="913758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9o Encafé -Carlos Cotos_Kantar_Página_2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06" y="0"/>
            <a:ext cx="913758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9o Encafé -Carlos Cotos_Kantar_Página_3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06" y="0"/>
            <a:ext cx="913758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9o Encafé -Carlos Cotos_Kantar_Página_3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06" y="0"/>
            <a:ext cx="913758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19o Encafé -Carlos Cotos_Kantar_Página_3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06" y="0"/>
            <a:ext cx="913758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 descr="http://imgs.sapo.pt/jornaldeangola/img/thumb2/20100305121823caf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3" y="3014663"/>
            <a:ext cx="24384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2" descr="http://www.necessaire.com.br/fotos/8867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3048000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http://www.guaxupehoje.com.br/thumb/410x305/ahJsb2NhbC1uZXdzLWd1YXh1cGVyDgsSBUltYWdlGPjQwAEM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87675" y="0"/>
            <a:ext cx="385762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http://img.terra.com.br/i/2009/12/17/1388713-4566-cp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32588" y="0"/>
            <a:ext cx="241141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8" descr="http://t0.gstatic.com/images?q=tbn:ANd9GcTuma3cLW_x1f_n3L6vG4HoQuN7kKX607yRViVNuuJwy4rgsf_8&amp;t=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96100" y="3382963"/>
            <a:ext cx="22479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4" descr="http://www.stcafe.com.br/stcafe/public/images/cafe-saude-300x218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3573463"/>
            <a:ext cx="28575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6" descr="http://www.feitoagrao.com.br/blog/wp-content/uploads/2011/04/mulher-tomando-cafe-pensando-vida-bf-130-7523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067175" y="4724400"/>
            <a:ext cx="47148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8" descr="http://4.bp.blogspot.com/-2D3pCaiVTc0/Td-m7Mga-sI/AAAAAAAAG-0/3WA5qWfBJGE/s1600/98286496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0" y="5203825"/>
            <a:ext cx="2484438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22" descr="http://www.hojeemdia.com.br/polopoly_fs/cafe-1.283428!/image/791268590.JPG_gen/derivatives/vertical_150/791268590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051050" y="5029200"/>
            <a:ext cx="223361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24" descr="http://t0.gstatic.com/images?q=tbn:ANd9GcSUk0Tv-TauKVK6Ur4NSUhuM67tlsC63VIhmfBKc1PXbHgLFpXQBA&amp;t=1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296150" y="4724400"/>
            <a:ext cx="18478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2" descr="http://visaoregional.com.br/wp-content/uploads/2011/06/cafe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771775" y="2781300"/>
            <a:ext cx="19240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aixaDeTexto 12"/>
          <p:cNvSpPr txBox="1"/>
          <p:nvPr/>
        </p:nvSpPr>
        <p:spPr>
          <a:xfrm>
            <a:off x="0" y="2228850"/>
            <a:ext cx="9144000" cy="144621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400" dirty="0">
                <a:latin typeface="Impact" pitchFamily="34" charset="0"/>
              </a:rPr>
              <a:t>TENDÊNCIAS E INOVAÇÃO NO </a:t>
            </a:r>
          </a:p>
          <a:p>
            <a:pPr algn="ctr">
              <a:defRPr/>
            </a:pPr>
            <a:r>
              <a:rPr lang="pt-BR" sz="4400" dirty="0">
                <a:latin typeface="Impact" pitchFamily="34" charset="0"/>
              </a:rPr>
              <a:t>MERCADO DE CAFÉ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835696" y="332656"/>
            <a:ext cx="61471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/>
              <a:t>ÍNDICE SETORIAL DE DESEMPENHO</a:t>
            </a:r>
            <a:endParaRPr lang="pt-BR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676456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71713" y="2074307"/>
            <a:ext cx="6872287" cy="478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aixaDeTexto 17"/>
          <p:cNvSpPr txBox="1"/>
          <p:nvPr/>
        </p:nvSpPr>
        <p:spPr>
          <a:xfrm>
            <a:off x="6911752" y="-459432"/>
            <a:ext cx="223224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3900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pt-BR" sz="239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0" y="1484784"/>
            <a:ext cx="7452320" cy="928694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400" b="1" dirty="0" smtClean="0">
                <a:ln w="1905"/>
                <a:solidFill>
                  <a:schemeClr val="bg2">
                    <a:lumMod val="2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Quais são as </a:t>
            </a:r>
            <a:r>
              <a:rPr lang="pt-BR" sz="5400" b="1" dirty="0" smtClean="0">
                <a:ln w="1905"/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TENDÊNCIAS</a:t>
            </a:r>
            <a:endParaRPr lang="pt-BR" sz="5400" b="1" dirty="0">
              <a:ln w="1905"/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de cantos arredondados 10"/>
          <p:cNvSpPr>
            <a:spLocks noChangeArrowheads="1"/>
          </p:cNvSpPr>
          <p:nvPr/>
        </p:nvSpPr>
        <p:spPr bwMode="auto">
          <a:xfrm>
            <a:off x="0" y="4214813"/>
            <a:ext cx="1857375" cy="642937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pt-BR" sz="1600" b="1" dirty="0" smtClean="0">
                <a:latin typeface="Arial Narrow" pitchFamily="34" charset="0"/>
              </a:rPr>
              <a:t>Sensorialidade </a:t>
            </a:r>
            <a:r>
              <a:rPr lang="pt-BR" sz="1600" b="1" dirty="0">
                <a:latin typeface="Arial Narrow" pitchFamily="34" charset="0"/>
              </a:rPr>
              <a:t>Prazer</a:t>
            </a:r>
          </a:p>
        </p:txBody>
      </p:sp>
      <p:sp>
        <p:nvSpPr>
          <p:cNvPr id="12" name="Retângulo de cantos arredondados 11"/>
          <p:cNvSpPr>
            <a:spLocks noChangeArrowheads="1"/>
          </p:cNvSpPr>
          <p:nvPr/>
        </p:nvSpPr>
        <p:spPr bwMode="auto">
          <a:xfrm>
            <a:off x="1928813" y="4214813"/>
            <a:ext cx="1928812" cy="642937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pt-BR" sz="1600" b="1" dirty="0">
                <a:latin typeface="Arial Narrow" pitchFamily="34" charset="0"/>
              </a:rPr>
              <a:t>Saudabilidade </a:t>
            </a:r>
          </a:p>
          <a:p>
            <a:pPr algn="ctr" eaLnBrk="0" hangingPunct="0"/>
            <a:r>
              <a:rPr lang="pt-BR" sz="1600" b="1" dirty="0">
                <a:latin typeface="Arial Narrow" pitchFamily="34" charset="0"/>
              </a:rPr>
              <a:t>Bem estar</a:t>
            </a:r>
          </a:p>
        </p:txBody>
      </p:sp>
      <p:sp>
        <p:nvSpPr>
          <p:cNvPr id="13" name="Retângulo de cantos arredondados 12"/>
          <p:cNvSpPr>
            <a:spLocks noChangeArrowheads="1"/>
          </p:cNvSpPr>
          <p:nvPr/>
        </p:nvSpPr>
        <p:spPr bwMode="auto">
          <a:xfrm>
            <a:off x="3929063" y="4214813"/>
            <a:ext cx="1857375" cy="6429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pt-BR" sz="1600" b="1" dirty="0">
                <a:latin typeface="Arial Narrow" pitchFamily="34" charset="0"/>
              </a:rPr>
              <a:t>Conveniência Praticidade</a:t>
            </a:r>
          </a:p>
        </p:txBody>
      </p:sp>
      <p:sp>
        <p:nvSpPr>
          <p:cNvPr id="14" name="Retângulo de cantos arredondados 13"/>
          <p:cNvSpPr/>
          <p:nvPr/>
        </p:nvSpPr>
        <p:spPr bwMode="auto">
          <a:xfrm>
            <a:off x="5786438" y="4214813"/>
            <a:ext cx="1714500" cy="642937"/>
          </a:xfrm>
          <a:prstGeom prst="roundRect">
            <a:avLst/>
          </a:prstGeom>
          <a:solidFill>
            <a:srgbClr val="99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Qualidade Confiabilidade</a:t>
            </a:r>
          </a:p>
        </p:txBody>
      </p:sp>
      <p:sp>
        <p:nvSpPr>
          <p:cNvPr id="15" name="Retângulo de cantos arredondados 14"/>
          <p:cNvSpPr>
            <a:spLocks noChangeArrowheads="1"/>
          </p:cNvSpPr>
          <p:nvPr/>
        </p:nvSpPr>
        <p:spPr bwMode="auto">
          <a:xfrm>
            <a:off x="7572375" y="4214813"/>
            <a:ext cx="1643063" cy="642937"/>
          </a:xfrm>
          <a:prstGeom prst="roundRect">
            <a:avLst>
              <a:gd name="adj" fmla="val 16667"/>
            </a:avLst>
          </a:prstGeom>
          <a:solidFill>
            <a:srgbClr val="0033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pt-BR" sz="1600" b="1" dirty="0">
                <a:solidFill>
                  <a:schemeClr val="bg1"/>
                </a:solidFill>
                <a:latin typeface="Arial Narrow" pitchFamily="34" charset="0"/>
              </a:rPr>
              <a:t>Ética Sustentabilidade</a:t>
            </a:r>
          </a:p>
        </p:txBody>
      </p:sp>
      <p:grpSp>
        <p:nvGrpSpPr>
          <p:cNvPr id="2" name="Grupo 60"/>
          <p:cNvGrpSpPr>
            <a:grpSpLocks/>
          </p:cNvGrpSpPr>
          <p:nvPr/>
        </p:nvGrpSpPr>
        <p:grpSpPr bwMode="auto">
          <a:xfrm>
            <a:off x="2071688" y="357188"/>
            <a:ext cx="1857375" cy="3643312"/>
            <a:chOff x="1928793" y="2000240"/>
            <a:chExt cx="1717726" cy="1428760"/>
          </a:xfrm>
        </p:grpSpPr>
        <p:sp>
          <p:nvSpPr>
            <p:cNvPr id="21538" name="Retângulo de cantos arredondados 16"/>
            <p:cNvSpPr>
              <a:spLocks noChangeArrowheads="1"/>
            </p:cNvSpPr>
            <p:nvPr/>
          </p:nvSpPr>
          <p:spPr bwMode="auto">
            <a:xfrm>
              <a:off x="1928793" y="2784657"/>
              <a:ext cx="858862" cy="642941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 sz="1200" b="1" dirty="0">
                <a:latin typeface="Arial Narrow" pitchFamily="34" charset="0"/>
              </a:endParaRPr>
            </a:p>
            <a:p>
              <a:pPr algn="ctr" eaLnBrk="0" hangingPunct="0"/>
              <a:endParaRPr lang="pt-BR" sz="1200" b="1" dirty="0">
                <a:latin typeface="Arial Narrow" pitchFamily="34" charset="0"/>
              </a:endParaRPr>
            </a:p>
            <a:p>
              <a:pPr algn="ctr" eaLnBrk="0" hangingPunct="0"/>
              <a:r>
                <a:rPr lang="pt-BR" sz="1200" b="1" dirty="0">
                  <a:latin typeface="Arial Narrow" pitchFamily="34" charset="0"/>
                </a:rPr>
                <a:t>Aparência Boa Forma</a:t>
              </a:r>
            </a:p>
          </p:txBody>
        </p:sp>
        <p:sp>
          <p:nvSpPr>
            <p:cNvPr id="21539" name="Retângulo de cantos arredondados 21"/>
            <p:cNvSpPr>
              <a:spLocks noChangeArrowheads="1"/>
            </p:cNvSpPr>
            <p:nvPr/>
          </p:nvSpPr>
          <p:spPr bwMode="auto">
            <a:xfrm>
              <a:off x="2786386" y="2000240"/>
              <a:ext cx="784538" cy="642943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 sz="1200" b="1" dirty="0">
                <a:latin typeface="Arial Narrow" pitchFamily="34" charset="0"/>
              </a:endParaRPr>
            </a:p>
            <a:p>
              <a:pPr algn="ctr" eaLnBrk="0" hangingPunct="0"/>
              <a:endParaRPr lang="pt-BR" sz="1200" b="1" dirty="0">
                <a:latin typeface="Arial Narrow" pitchFamily="34" charset="0"/>
              </a:endParaRPr>
            </a:p>
            <a:p>
              <a:pPr algn="ctr" eaLnBrk="0" hangingPunct="0"/>
              <a:endParaRPr lang="pt-BR" sz="1200" b="1" dirty="0">
                <a:latin typeface="Arial Narrow" pitchFamily="34" charset="0"/>
              </a:endParaRPr>
            </a:p>
            <a:p>
              <a:pPr algn="ctr" eaLnBrk="0" hangingPunct="0"/>
              <a:r>
                <a:rPr lang="pt-BR" sz="1200" b="1" dirty="0">
                  <a:latin typeface="Arial Narrow" pitchFamily="34" charset="0"/>
                </a:rPr>
                <a:t>Energia</a:t>
              </a:r>
            </a:p>
          </p:txBody>
        </p:sp>
        <p:sp>
          <p:nvSpPr>
            <p:cNvPr id="21540" name="Retângulo de cantos arredondados 26"/>
            <p:cNvSpPr>
              <a:spLocks noChangeArrowheads="1"/>
            </p:cNvSpPr>
            <p:nvPr/>
          </p:nvSpPr>
          <p:spPr bwMode="auto">
            <a:xfrm>
              <a:off x="1928794" y="2000240"/>
              <a:ext cx="784538" cy="642943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 sz="1200" b="1" dirty="0">
                <a:latin typeface="Arial Narrow" pitchFamily="34" charset="0"/>
              </a:endParaRPr>
            </a:p>
            <a:p>
              <a:pPr algn="ctr" eaLnBrk="0" hangingPunct="0"/>
              <a:endParaRPr lang="pt-BR" sz="1200" b="1" dirty="0">
                <a:latin typeface="Arial Narrow" pitchFamily="34" charset="0"/>
              </a:endParaRPr>
            </a:p>
            <a:p>
              <a:pPr algn="ctr" eaLnBrk="0" hangingPunct="0"/>
              <a:r>
                <a:rPr lang="pt-BR" sz="1200" b="1" dirty="0">
                  <a:latin typeface="Arial Narrow" pitchFamily="34" charset="0"/>
                </a:rPr>
                <a:t>Orgânico Natural</a:t>
              </a:r>
            </a:p>
          </p:txBody>
        </p:sp>
        <p:sp>
          <p:nvSpPr>
            <p:cNvPr id="21541" name="Retângulo de cantos arredondados 31"/>
            <p:cNvSpPr>
              <a:spLocks noChangeArrowheads="1"/>
            </p:cNvSpPr>
            <p:nvPr/>
          </p:nvSpPr>
          <p:spPr bwMode="auto">
            <a:xfrm>
              <a:off x="2795914" y="2786059"/>
              <a:ext cx="850605" cy="642941"/>
            </a:xfrm>
            <a:prstGeom prst="roundRect">
              <a:avLst>
                <a:gd name="adj" fmla="val 16667"/>
              </a:avLst>
            </a:prstGeom>
            <a:solidFill>
              <a:srgbClr val="FF9900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 sz="1200" b="1" dirty="0">
                <a:latin typeface="Arial Narrow" pitchFamily="34" charset="0"/>
              </a:endParaRPr>
            </a:p>
            <a:p>
              <a:pPr algn="ctr" eaLnBrk="0" hangingPunct="0"/>
              <a:r>
                <a:rPr lang="pt-BR" sz="1200" b="1" dirty="0">
                  <a:latin typeface="Arial Narrow" pitchFamily="34" charset="0"/>
                </a:rPr>
                <a:t>Aspecto medicinal,funcional</a:t>
              </a:r>
            </a:p>
          </p:txBody>
        </p:sp>
      </p:grpSp>
      <p:grpSp>
        <p:nvGrpSpPr>
          <p:cNvPr id="3" name="Grupo 38"/>
          <p:cNvGrpSpPr>
            <a:grpSpLocks/>
          </p:cNvGrpSpPr>
          <p:nvPr/>
        </p:nvGrpSpPr>
        <p:grpSpPr bwMode="auto">
          <a:xfrm>
            <a:off x="0" y="5000625"/>
            <a:ext cx="8786813" cy="785813"/>
            <a:chOff x="142844" y="5072074"/>
            <a:chExt cx="8786874" cy="785818"/>
          </a:xfrm>
        </p:grpSpPr>
        <p:sp>
          <p:nvSpPr>
            <p:cNvPr id="37" name="Retângulo de cantos arredondados 36"/>
            <p:cNvSpPr/>
            <p:nvPr/>
          </p:nvSpPr>
          <p:spPr bwMode="auto">
            <a:xfrm>
              <a:off x="142844" y="5072074"/>
              <a:ext cx="8786874" cy="785818"/>
            </a:xfrm>
            <a:prstGeom prst="roundRect">
              <a:avLst/>
            </a:prstGeom>
            <a:solidFill>
              <a:schemeClr val="tx1">
                <a:lumMod val="85000"/>
                <a:lumOff val="1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5000" dirty="0">
                <a:solidFill>
                  <a:schemeClr val="bg1"/>
                </a:solidFill>
                <a:latin typeface="Impact" pitchFamily="34" charset="0"/>
                <a:cs typeface="+mn-cs"/>
              </a:endParaRPr>
            </a:p>
          </p:txBody>
        </p:sp>
        <p:sp>
          <p:nvSpPr>
            <p:cNvPr id="38" name="Retângulo 37"/>
            <p:cNvSpPr/>
            <p:nvPr/>
          </p:nvSpPr>
          <p:spPr>
            <a:xfrm>
              <a:off x="3178165" y="5078424"/>
              <a:ext cx="2727344" cy="7080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4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itchFamily="34" charset="0"/>
                  <a:cs typeface="+mn-cs"/>
                </a:rPr>
                <a:t>consumidor</a:t>
              </a:r>
            </a:p>
          </p:txBody>
        </p:sp>
      </p:grpSp>
      <p:grpSp>
        <p:nvGrpSpPr>
          <p:cNvPr id="4" name="Grupo 59"/>
          <p:cNvGrpSpPr>
            <a:grpSpLocks/>
          </p:cNvGrpSpPr>
          <p:nvPr/>
        </p:nvGrpSpPr>
        <p:grpSpPr bwMode="auto">
          <a:xfrm>
            <a:off x="-71438" y="357188"/>
            <a:ext cx="2143126" cy="3571875"/>
            <a:chOff x="71406" y="2000240"/>
            <a:chExt cx="1843210" cy="1428760"/>
          </a:xfrm>
        </p:grpSpPr>
        <p:sp>
          <p:nvSpPr>
            <p:cNvPr id="21528" name="Retângulo de cantos arredondados 15"/>
            <p:cNvSpPr>
              <a:spLocks noChangeArrowheads="1"/>
            </p:cNvSpPr>
            <p:nvPr/>
          </p:nvSpPr>
          <p:spPr bwMode="auto">
            <a:xfrm>
              <a:off x="71406" y="2786059"/>
              <a:ext cx="798262" cy="642941"/>
            </a:xfrm>
            <a:prstGeom prst="roundRect">
              <a:avLst>
                <a:gd name="adj" fmla="val 16667"/>
              </a:avLst>
            </a:prstGeom>
            <a:solidFill>
              <a:srgbClr val="33CC33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 sz="1200" b="1" dirty="0">
                <a:latin typeface="Arial Narrow" pitchFamily="34" charset="0"/>
              </a:endParaRPr>
            </a:p>
          </p:txBody>
        </p:sp>
        <p:sp>
          <p:nvSpPr>
            <p:cNvPr id="21529" name="Retângulo de cantos arredondados 25"/>
            <p:cNvSpPr>
              <a:spLocks noChangeArrowheads="1"/>
            </p:cNvSpPr>
            <p:nvPr/>
          </p:nvSpPr>
          <p:spPr bwMode="auto">
            <a:xfrm>
              <a:off x="71406" y="2000240"/>
              <a:ext cx="795211" cy="642943"/>
            </a:xfrm>
            <a:prstGeom prst="roundRect">
              <a:avLst>
                <a:gd name="adj" fmla="val 16667"/>
              </a:avLst>
            </a:prstGeom>
            <a:solidFill>
              <a:srgbClr val="33CC33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pt-BR" sz="1200" b="1" dirty="0">
                <a:latin typeface="Arial Narrow" pitchFamily="34" charset="0"/>
              </a:endParaRPr>
            </a:p>
          </p:txBody>
        </p:sp>
        <p:sp>
          <p:nvSpPr>
            <p:cNvPr id="21530" name="Retângulo de cantos arredondados 30"/>
            <p:cNvSpPr>
              <a:spLocks noChangeArrowheads="1"/>
            </p:cNvSpPr>
            <p:nvPr/>
          </p:nvSpPr>
          <p:spPr bwMode="auto">
            <a:xfrm>
              <a:off x="928150" y="2786059"/>
              <a:ext cx="925025" cy="642941"/>
            </a:xfrm>
            <a:prstGeom prst="roundRect">
              <a:avLst>
                <a:gd name="adj" fmla="val 16667"/>
              </a:avLst>
            </a:prstGeom>
            <a:solidFill>
              <a:srgbClr val="33CC33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pt-BR" sz="1200" b="1" dirty="0">
                  <a:latin typeface="Arial Narrow" pitchFamily="34" charset="0"/>
                </a:rPr>
                <a:t>Variedade Sensações</a:t>
              </a:r>
            </a:p>
            <a:p>
              <a:pPr algn="ctr" eaLnBrk="0" hangingPunct="0"/>
              <a:r>
                <a:rPr lang="pt-BR" sz="1200" b="1" dirty="0">
                  <a:latin typeface="Arial Narrow" pitchFamily="34" charset="0"/>
                </a:rPr>
                <a:t>Emoções</a:t>
              </a:r>
            </a:p>
          </p:txBody>
        </p:sp>
        <p:grpSp>
          <p:nvGrpSpPr>
            <p:cNvPr id="5" name="Grupo 57"/>
            <p:cNvGrpSpPr>
              <a:grpSpLocks/>
            </p:cNvGrpSpPr>
            <p:nvPr/>
          </p:nvGrpSpPr>
          <p:grpSpPr bwMode="auto">
            <a:xfrm>
              <a:off x="931571" y="2000240"/>
              <a:ext cx="983045" cy="642942"/>
              <a:chOff x="931571" y="2000240"/>
              <a:chExt cx="983045" cy="642942"/>
            </a:xfrm>
          </p:grpSpPr>
          <p:sp>
            <p:nvSpPr>
              <p:cNvPr id="21534" name="Retângulo de cantos arredondados 20"/>
              <p:cNvSpPr>
                <a:spLocks noChangeArrowheads="1"/>
              </p:cNvSpPr>
              <p:nvPr/>
            </p:nvSpPr>
            <p:spPr bwMode="auto">
              <a:xfrm>
                <a:off x="931571" y="2000240"/>
                <a:ext cx="914672" cy="642942"/>
              </a:xfrm>
              <a:prstGeom prst="roundRect">
                <a:avLst>
                  <a:gd name="adj" fmla="val 16667"/>
                </a:avLst>
              </a:prstGeom>
              <a:solidFill>
                <a:srgbClr val="33CC33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 eaLnBrk="0" hangingPunct="0"/>
                <a:endParaRPr lang="pt-BR" sz="1200" b="1" dirty="0">
                  <a:latin typeface="Arial Narrow" pitchFamily="34" charset="0"/>
                </a:endParaRPr>
              </a:p>
            </p:txBody>
          </p:sp>
          <p:sp>
            <p:nvSpPr>
              <p:cNvPr id="21535" name="Retângulo 41"/>
              <p:cNvSpPr>
                <a:spLocks noChangeArrowheads="1"/>
              </p:cNvSpPr>
              <p:nvPr/>
            </p:nvSpPr>
            <p:spPr bwMode="auto">
              <a:xfrm>
                <a:off x="960402" y="2143116"/>
                <a:ext cx="954214" cy="2147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0" hangingPunct="0"/>
                <a:r>
                  <a:rPr lang="pt-BR" sz="1200" b="1" dirty="0">
                    <a:latin typeface="Arial Narrow" pitchFamily="34" charset="0"/>
                  </a:rPr>
                  <a:t>Entretenimento </a:t>
                </a:r>
              </a:p>
              <a:p>
                <a:pPr algn="ctr" eaLnBrk="0" hangingPunct="0"/>
                <a:r>
                  <a:rPr lang="pt-BR" sz="1200" b="1" dirty="0">
                    <a:latin typeface="Arial Narrow" pitchFamily="34" charset="0"/>
                  </a:rPr>
                  <a:t>Interatividade</a:t>
                </a:r>
              </a:p>
            </p:txBody>
          </p:sp>
        </p:grpSp>
        <p:sp>
          <p:nvSpPr>
            <p:cNvPr id="21532" name="Retângulo 43"/>
            <p:cNvSpPr>
              <a:spLocks noChangeArrowheads="1"/>
            </p:cNvSpPr>
            <p:nvPr/>
          </p:nvSpPr>
          <p:spPr bwMode="auto">
            <a:xfrm>
              <a:off x="71406" y="2214555"/>
              <a:ext cx="928539" cy="11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pt-BR" sz="1200" b="1" dirty="0">
                  <a:latin typeface="Arial Narrow" pitchFamily="34" charset="0"/>
                </a:rPr>
                <a:t>Indulgência</a:t>
              </a:r>
              <a:endParaRPr lang="pt-BR" sz="1400" b="1" dirty="0">
                <a:latin typeface="Arial Narrow" pitchFamily="34" charset="0"/>
              </a:endParaRPr>
            </a:p>
          </p:txBody>
        </p:sp>
        <p:sp>
          <p:nvSpPr>
            <p:cNvPr id="21533" name="Retângulo 44"/>
            <p:cNvSpPr>
              <a:spLocks noChangeArrowheads="1"/>
            </p:cNvSpPr>
            <p:nvPr/>
          </p:nvSpPr>
          <p:spPr bwMode="auto">
            <a:xfrm>
              <a:off x="101444" y="2855228"/>
              <a:ext cx="798724" cy="2585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pt-BR" sz="1200" b="1" dirty="0">
                  <a:latin typeface="Arial Narrow" pitchFamily="34" charset="0"/>
                </a:rPr>
                <a:t>Sofisticação</a:t>
              </a:r>
            </a:p>
            <a:p>
              <a:pPr algn="ctr" eaLnBrk="0" hangingPunct="0"/>
              <a:r>
                <a:rPr lang="pt-BR" sz="1200" b="1" dirty="0">
                  <a:latin typeface="Arial Narrow" pitchFamily="34" charset="0"/>
                </a:rPr>
                <a:t>Premium</a:t>
              </a:r>
            </a:p>
            <a:p>
              <a:pPr algn="ctr" eaLnBrk="0" hangingPunct="0"/>
              <a:r>
                <a:rPr lang="pt-BR" sz="1200" b="1" dirty="0">
                  <a:latin typeface="Arial Narrow" pitchFamily="34" charset="0"/>
                </a:rPr>
                <a:t>Gourmet</a:t>
              </a:r>
            </a:p>
          </p:txBody>
        </p:sp>
      </p:grpSp>
      <p:grpSp>
        <p:nvGrpSpPr>
          <p:cNvPr id="6" name="Grupo 62"/>
          <p:cNvGrpSpPr>
            <a:grpSpLocks/>
          </p:cNvGrpSpPr>
          <p:nvPr/>
        </p:nvGrpSpPr>
        <p:grpSpPr bwMode="auto">
          <a:xfrm>
            <a:off x="5857875" y="357188"/>
            <a:ext cx="2071688" cy="3571875"/>
            <a:chOff x="5500694" y="2000240"/>
            <a:chExt cx="1714512" cy="1428760"/>
          </a:xfrm>
        </p:grpSpPr>
        <p:sp>
          <p:nvSpPr>
            <p:cNvPr id="19" name="Retângulo de cantos arredondados 18"/>
            <p:cNvSpPr/>
            <p:nvPr/>
          </p:nvSpPr>
          <p:spPr bwMode="auto">
            <a:xfrm>
              <a:off x="5559816" y="2786376"/>
              <a:ext cx="725219" cy="642624"/>
            </a:xfrm>
            <a:prstGeom prst="roundRect">
              <a:avLst/>
            </a:prstGeom>
            <a:solidFill>
              <a:srgbClr val="9966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endParaRP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endParaRP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+mn-cs"/>
                </a:rPr>
                <a:t>Selos de qualidade</a:t>
              </a:r>
            </a:p>
          </p:txBody>
        </p:sp>
        <p:sp>
          <p:nvSpPr>
            <p:cNvPr id="24" name="Retângulo de cantos arredondados 23"/>
            <p:cNvSpPr/>
            <p:nvPr/>
          </p:nvSpPr>
          <p:spPr bwMode="auto">
            <a:xfrm>
              <a:off x="6358607" y="2000240"/>
              <a:ext cx="783026" cy="643259"/>
            </a:xfrm>
            <a:prstGeom prst="roundRect">
              <a:avLst/>
            </a:prstGeom>
            <a:solidFill>
              <a:srgbClr val="9966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endParaRPr>
            </a:p>
          </p:txBody>
        </p:sp>
        <p:sp>
          <p:nvSpPr>
            <p:cNvPr id="29" name="Retângulo de cantos arredondados 28"/>
            <p:cNvSpPr/>
            <p:nvPr/>
          </p:nvSpPr>
          <p:spPr bwMode="auto">
            <a:xfrm>
              <a:off x="5500694" y="2000240"/>
              <a:ext cx="784340" cy="643259"/>
            </a:xfrm>
            <a:prstGeom prst="roundRect">
              <a:avLst/>
            </a:prstGeom>
            <a:solidFill>
              <a:srgbClr val="9966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endParaRP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endParaRP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+mn-cs"/>
                </a:rPr>
                <a:t>Selos de garantia</a:t>
              </a:r>
            </a:p>
          </p:txBody>
        </p:sp>
        <p:sp>
          <p:nvSpPr>
            <p:cNvPr id="34" name="Retângulo de cantos arredondados 33"/>
            <p:cNvSpPr/>
            <p:nvPr/>
          </p:nvSpPr>
          <p:spPr bwMode="auto">
            <a:xfrm>
              <a:off x="6328389" y="2786376"/>
              <a:ext cx="784340" cy="642624"/>
            </a:xfrm>
            <a:prstGeom prst="roundRect">
              <a:avLst/>
            </a:prstGeom>
            <a:solidFill>
              <a:srgbClr val="99663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endParaRPr>
            </a:p>
          </p:txBody>
        </p:sp>
        <p:sp>
          <p:nvSpPr>
            <p:cNvPr id="46" name="Retângulo 45"/>
            <p:cNvSpPr/>
            <p:nvPr/>
          </p:nvSpPr>
          <p:spPr>
            <a:xfrm>
              <a:off x="6286348" y="2089141"/>
              <a:ext cx="928858" cy="33210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endParaRP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+mn-cs"/>
                </a:rPr>
                <a:t>Tecnologia</a:t>
              </a: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+mn-cs"/>
                </a:rPr>
                <a:t>de</a:t>
              </a: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+mn-cs"/>
                </a:rPr>
                <a:t>embalagens</a:t>
              </a:r>
            </a:p>
          </p:txBody>
        </p:sp>
        <p:sp>
          <p:nvSpPr>
            <p:cNvPr id="47" name="Retângulo 46"/>
            <p:cNvSpPr/>
            <p:nvPr/>
          </p:nvSpPr>
          <p:spPr>
            <a:xfrm>
              <a:off x="6286348" y="2803520"/>
              <a:ext cx="928858" cy="33210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endParaRP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+mn-cs"/>
                </a:rPr>
                <a:t>Tecnologia</a:t>
              </a: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+mn-cs"/>
                </a:rPr>
                <a:t>de</a:t>
              </a: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+mn-cs"/>
                </a:rPr>
                <a:t>rastreabilidade</a:t>
              </a:r>
            </a:p>
          </p:txBody>
        </p:sp>
      </p:grpSp>
      <p:grpSp>
        <p:nvGrpSpPr>
          <p:cNvPr id="7" name="Grupo 61"/>
          <p:cNvGrpSpPr>
            <a:grpSpLocks/>
          </p:cNvGrpSpPr>
          <p:nvPr/>
        </p:nvGrpSpPr>
        <p:grpSpPr bwMode="auto">
          <a:xfrm>
            <a:off x="3929058" y="357167"/>
            <a:ext cx="2071703" cy="3643338"/>
            <a:chOff x="3714744" y="2000240"/>
            <a:chExt cx="1714512" cy="1457335"/>
          </a:xfrm>
          <a:solidFill>
            <a:srgbClr val="FFFF00"/>
          </a:solidFill>
        </p:grpSpPr>
        <p:sp>
          <p:nvSpPr>
            <p:cNvPr id="18" name="Retângulo de cantos arredondados 17"/>
            <p:cNvSpPr/>
            <p:nvPr/>
          </p:nvSpPr>
          <p:spPr bwMode="auto">
            <a:xfrm>
              <a:off x="3758210" y="2814634"/>
              <a:ext cx="784230" cy="642941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200" b="1" dirty="0">
                <a:latin typeface="Arial Narrow" pitchFamily="34" charset="0"/>
                <a:cs typeface="+mn-cs"/>
              </a:endParaRP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 dirty="0">
                  <a:latin typeface="Arial Narrow" pitchFamily="34" charset="0"/>
                  <a:cs typeface="+mn-cs"/>
                </a:rPr>
                <a:t>Rápido  e fácil preparo</a:t>
              </a:r>
            </a:p>
          </p:txBody>
        </p:sp>
        <p:sp>
          <p:nvSpPr>
            <p:cNvPr id="23" name="Retângulo de cantos arredondados 22"/>
            <p:cNvSpPr/>
            <p:nvPr/>
          </p:nvSpPr>
          <p:spPr bwMode="auto">
            <a:xfrm>
              <a:off x="4572000" y="2000240"/>
              <a:ext cx="784230" cy="642943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200" b="1" dirty="0">
                <a:latin typeface="Arial Narrow" pitchFamily="34" charset="0"/>
                <a:cs typeface="+mn-cs"/>
              </a:endParaRP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200" b="1" dirty="0">
                <a:latin typeface="Arial Narrow" pitchFamily="34" charset="0"/>
                <a:cs typeface="+mn-cs"/>
              </a:endParaRP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 dirty="0">
                  <a:latin typeface="Arial Narrow" pitchFamily="34" charset="0"/>
                  <a:cs typeface="+mn-cs"/>
                </a:rPr>
                <a:t>Pronto para beber</a:t>
              </a:r>
            </a:p>
          </p:txBody>
        </p:sp>
        <p:sp>
          <p:nvSpPr>
            <p:cNvPr id="28" name="Retângulo de cantos arredondados 27"/>
            <p:cNvSpPr/>
            <p:nvPr/>
          </p:nvSpPr>
          <p:spPr bwMode="auto">
            <a:xfrm>
              <a:off x="3714744" y="2000240"/>
              <a:ext cx="827695" cy="642943"/>
            </a:xfrm>
            <a:prstGeom prst="round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200" b="1" dirty="0">
                <a:latin typeface="Arial Narrow" pitchFamily="34" charset="0"/>
                <a:cs typeface="+mn-cs"/>
              </a:endParaRP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200" b="1" dirty="0">
                <a:latin typeface="Arial Narrow" pitchFamily="34" charset="0"/>
                <a:cs typeface="+mn-cs"/>
              </a:endParaRP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b="1" dirty="0">
                  <a:latin typeface="Arial Narrow" pitchFamily="34" charset="0"/>
                  <a:cs typeface="+mn-cs"/>
                </a:rPr>
                <a:t>Porcionado monodose</a:t>
              </a:r>
            </a:p>
          </p:txBody>
        </p:sp>
        <p:grpSp>
          <p:nvGrpSpPr>
            <p:cNvPr id="8" name="Grupo 58"/>
            <p:cNvGrpSpPr>
              <a:grpSpLocks/>
            </p:cNvGrpSpPr>
            <p:nvPr/>
          </p:nvGrpSpPr>
          <p:grpSpPr bwMode="auto">
            <a:xfrm>
              <a:off x="4500563" y="2800345"/>
              <a:ext cx="928693" cy="628655"/>
              <a:chOff x="4500563" y="2800345"/>
              <a:chExt cx="928693" cy="628655"/>
            </a:xfrm>
            <a:grpFill/>
          </p:grpSpPr>
          <p:sp>
            <p:nvSpPr>
              <p:cNvPr id="33" name="Retângulo de cantos arredondados 32"/>
              <p:cNvSpPr/>
              <p:nvPr/>
            </p:nvSpPr>
            <p:spPr bwMode="auto">
              <a:xfrm>
                <a:off x="4585904" y="2800345"/>
                <a:ext cx="784230" cy="628655"/>
              </a:xfrm>
              <a:prstGeom prst="round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200" b="1" dirty="0">
                  <a:latin typeface="Arial Narrow" pitchFamily="34" charset="0"/>
                  <a:cs typeface="+mn-cs"/>
                </a:endParaRPr>
              </a:p>
            </p:txBody>
          </p:sp>
          <p:sp>
            <p:nvSpPr>
              <p:cNvPr id="48" name="Retângulo 47"/>
              <p:cNvSpPr/>
              <p:nvPr/>
            </p:nvSpPr>
            <p:spPr>
              <a:xfrm>
                <a:off x="4500563" y="3000372"/>
                <a:ext cx="928693" cy="20984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sz="1200" b="1" dirty="0">
                    <a:latin typeface="Arial Narrow" pitchFamily="34" charset="0"/>
                    <a:cs typeface="+mn-cs"/>
                  </a:rPr>
                  <a:t>Fácil de  abrir, fechar e usar</a:t>
                </a:r>
              </a:p>
            </p:txBody>
          </p:sp>
        </p:grpSp>
      </p:grpSp>
      <p:grpSp>
        <p:nvGrpSpPr>
          <p:cNvPr id="9" name="Grupo 63"/>
          <p:cNvGrpSpPr>
            <a:grpSpLocks/>
          </p:cNvGrpSpPr>
          <p:nvPr/>
        </p:nvGrpSpPr>
        <p:grpSpPr bwMode="auto">
          <a:xfrm>
            <a:off x="7858125" y="357188"/>
            <a:ext cx="1211263" cy="3571875"/>
            <a:chOff x="7776513" y="1972225"/>
            <a:chExt cx="1316530" cy="1400746"/>
          </a:xfrm>
        </p:grpSpPr>
        <p:sp>
          <p:nvSpPr>
            <p:cNvPr id="25" name="Retângulo de cantos arredondados 24"/>
            <p:cNvSpPr/>
            <p:nvPr/>
          </p:nvSpPr>
          <p:spPr bwMode="auto">
            <a:xfrm>
              <a:off x="7864512" y="1972225"/>
              <a:ext cx="1154335" cy="643098"/>
            </a:xfrm>
            <a:prstGeom prst="roundRect">
              <a:avLst/>
            </a:prstGeom>
            <a:solidFill>
              <a:srgbClr val="3366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endParaRP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400" b="1" dirty="0">
                <a:solidFill>
                  <a:schemeClr val="bg1"/>
                </a:solidFill>
                <a:latin typeface="Arial Narrow" pitchFamily="34" charset="0"/>
                <a:cs typeface="+mn-cs"/>
              </a:endParaRP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400" b="1" dirty="0">
                  <a:solidFill>
                    <a:schemeClr val="bg1"/>
                  </a:solidFill>
                  <a:latin typeface="Arial Narrow" pitchFamily="34" charset="0"/>
                  <a:cs typeface="+mn-cs"/>
                </a:rPr>
                <a:t>Meio ambiente</a:t>
              </a:r>
            </a:p>
          </p:txBody>
        </p:sp>
        <p:grpSp>
          <p:nvGrpSpPr>
            <p:cNvPr id="10" name="Grupo 50"/>
            <p:cNvGrpSpPr>
              <a:grpSpLocks/>
            </p:cNvGrpSpPr>
            <p:nvPr/>
          </p:nvGrpSpPr>
          <p:grpSpPr bwMode="auto">
            <a:xfrm>
              <a:off x="7776513" y="2728628"/>
              <a:ext cx="1316530" cy="644343"/>
              <a:chOff x="7776513" y="2728628"/>
              <a:chExt cx="1316530" cy="644343"/>
            </a:xfrm>
          </p:grpSpPr>
          <p:sp>
            <p:nvSpPr>
              <p:cNvPr id="20" name="Retângulo de cantos arredondados 19"/>
              <p:cNvSpPr/>
              <p:nvPr/>
            </p:nvSpPr>
            <p:spPr bwMode="auto">
              <a:xfrm>
                <a:off x="7776513" y="2728628"/>
                <a:ext cx="1316530" cy="644343"/>
              </a:xfrm>
              <a:prstGeom prst="roundRect">
                <a:avLst/>
              </a:prstGeom>
              <a:solidFill>
                <a:srgbClr val="3366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algn="ctr"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pt-BR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  <a:cs typeface="+mn-cs"/>
                </a:endParaRPr>
              </a:p>
            </p:txBody>
          </p:sp>
          <p:sp>
            <p:nvSpPr>
              <p:cNvPr id="21521" name="Retângulo 42"/>
              <p:cNvSpPr>
                <a:spLocks noChangeArrowheads="1"/>
              </p:cNvSpPr>
              <p:nvPr/>
            </p:nvSpPr>
            <p:spPr bwMode="auto">
              <a:xfrm>
                <a:off x="7776513" y="2982512"/>
                <a:ext cx="1306321" cy="128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/>
                <a:r>
                  <a:rPr lang="pt-BR" sz="1400" b="1" dirty="0">
                    <a:solidFill>
                      <a:schemeClr val="bg1"/>
                    </a:solidFill>
                    <a:latin typeface="Arial Narrow" pitchFamily="34" charset="0"/>
                  </a:rPr>
                  <a:t>Solidariedade</a:t>
                </a:r>
              </a:p>
            </p:txBody>
          </p:sp>
        </p:grpSp>
      </p:grpSp>
      <p:sp>
        <p:nvSpPr>
          <p:cNvPr id="51" name="CaixaDeTexto 50"/>
          <p:cNvSpPr txBox="1"/>
          <p:nvPr/>
        </p:nvSpPr>
        <p:spPr>
          <a:xfrm>
            <a:off x="179512" y="6433591"/>
            <a:ext cx="3485762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Fonte:  Food Trends  2020 (ITAL / FIESP)</a:t>
            </a:r>
            <a:endParaRPr lang="en-US" sz="1400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1403648" y="5805264"/>
            <a:ext cx="5832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bg1"/>
                </a:solidFill>
              </a:rPr>
              <a:t>Tendências de Alimentação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981075"/>
            <a:ext cx="4537075" cy="865188"/>
          </a:xfrm>
        </p:spPr>
        <p:txBody>
          <a:bodyPr>
            <a:normAutofit/>
          </a:bodyPr>
          <a:lstStyle/>
          <a:p>
            <a:pPr lvl="1" algn="ctr" fontAlgn="auto">
              <a:spcAft>
                <a:spcPts val="0"/>
              </a:spcAft>
              <a:buFontTx/>
              <a:buNone/>
              <a:defRPr/>
            </a:pPr>
            <a:r>
              <a:rPr lang="pt-BR" sz="1800" b="1" dirty="0" smtClean="0">
                <a:solidFill>
                  <a:srgbClr val="422100"/>
                </a:solidFill>
                <a:effectLst/>
                <a:latin typeface="Arial Narrow" pitchFamily="34" charset="0"/>
              </a:rPr>
              <a:t>	</a:t>
            </a:r>
            <a:r>
              <a:rPr lang="pt-BR" sz="1800" b="1" dirty="0" smtClean="0">
                <a:solidFill>
                  <a:srgbClr val="422100"/>
                </a:solidFill>
                <a:latin typeface="Arial Narrow" pitchFamily="34" charset="0"/>
              </a:rPr>
              <a:t>D</a:t>
            </a:r>
            <a:r>
              <a:rPr lang="pt-BR" sz="1800" b="1" dirty="0" smtClean="0">
                <a:solidFill>
                  <a:srgbClr val="422100"/>
                </a:solidFill>
                <a:effectLst/>
                <a:latin typeface="Arial Narrow" pitchFamily="34" charset="0"/>
              </a:rPr>
              <a:t>ESCRIÇÃO DE SABORES NO ESTILO DE VINHOS FINOS</a:t>
            </a:r>
            <a:endParaRPr lang="pt-BR" sz="1800" b="1" dirty="0">
              <a:solidFill>
                <a:srgbClr val="422100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4365104"/>
            <a:ext cx="2309813" cy="2230437"/>
            <a:chOff x="3312" y="1152"/>
            <a:chExt cx="2136" cy="1872"/>
          </a:xfrm>
        </p:grpSpPr>
        <p:pic>
          <p:nvPicPr>
            <p:cNvPr id="25611" name="Picture 4"/>
            <p:cNvPicPr>
              <a:picLocks noChangeAspect="1" noChangeArrowheads="1"/>
            </p:cNvPicPr>
            <p:nvPr/>
          </p:nvPicPr>
          <p:blipFill>
            <a:blip r:embed="rId2" cstate="email"/>
            <a:srcRect l="16016" r="16016"/>
            <a:stretch>
              <a:fillRect/>
            </a:stretch>
          </p:blipFill>
          <p:spPr bwMode="auto">
            <a:xfrm>
              <a:off x="4735" y="1152"/>
              <a:ext cx="713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2" name="Picture 5"/>
            <p:cNvPicPr>
              <a:picLocks noChangeAspect="1" noChangeArrowheads="1"/>
            </p:cNvPicPr>
            <p:nvPr/>
          </p:nvPicPr>
          <p:blipFill>
            <a:blip r:embed="rId3" cstate="email"/>
            <a:srcRect l="15265" r="14090"/>
            <a:stretch>
              <a:fillRect/>
            </a:stretch>
          </p:blipFill>
          <p:spPr bwMode="auto">
            <a:xfrm>
              <a:off x="4022" y="1156"/>
              <a:ext cx="730" cy="1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13" name="Picture 6"/>
            <p:cNvPicPr>
              <a:picLocks noChangeAspect="1" noChangeArrowheads="1"/>
            </p:cNvPicPr>
            <p:nvPr/>
          </p:nvPicPr>
          <p:blipFill>
            <a:blip r:embed="rId4" cstate="email"/>
            <a:srcRect l="15073" r="16232"/>
            <a:stretch>
              <a:fillRect/>
            </a:stretch>
          </p:blipFill>
          <p:spPr bwMode="auto">
            <a:xfrm>
              <a:off x="3312" y="1152"/>
              <a:ext cx="711" cy="1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2339752" y="5013176"/>
            <a:ext cx="28806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SzPct val="120000"/>
              <a:buFont typeface="Wingdings" pitchFamily="2" charset="2"/>
              <a:buNone/>
            </a:pPr>
            <a:r>
              <a:rPr lang="pt-BR" sz="1600" dirty="0">
                <a:latin typeface="Calibri" pitchFamily="34" charset="0"/>
              </a:rPr>
              <a:t>creme de baunilha chocolate com trufas amêndoas torradas </a:t>
            </a:r>
          </a:p>
        </p:txBody>
      </p:sp>
      <p:pic>
        <p:nvPicPr>
          <p:cNvPr id="25605" name="Picture 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512" y="1556792"/>
            <a:ext cx="1259632" cy="282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Text Box 9"/>
          <p:cNvSpPr txBox="1">
            <a:spLocks noChangeArrowheads="1"/>
          </p:cNvSpPr>
          <p:nvPr/>
        </p:nvSpPr>
        <p:spPr bwMode="auto">
          <a:xfrm>
            <a:off x="1475656" y="1844824"/>
            <a:ext cx="367213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SzPct val="120000"/>
              <a:buFont typeface="Wingdings" pitchFamily="2" charset="2"/>
              <a:buNone/>
            </a:pPr>
            <a:r>
              <a:rPr lang="pt-BR" sz="2000" dirty="0">
                <a:latin typeface="Calibri" pitchFamily="34" charset="0"/>
              </a:rPr>
              <a:t>Café de aroma doce e suave, com notas de mel</a:t>
            </a: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851920" y="5877272"/>
            <a:ext cx="50405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2000" dirty="0">
                <a:latin typeface="Calibri" pitchFamily="34" charset="0"/>
              </a:rPr>
              <a:t>Falando a linguagem dos jovens: </a:t>
            </a:r>
          </a:p>
          <a:p>
            <a:pPr lvl="2" algn="r"/>
            <a:r>
              <a:rPr lang="pt-BR" sz="2000" dirty="0">
                <a:latin typeface="Calibri" pitchFamily="34" charset="0"/>
              </a:rPr>
              <a:t>embalagem como mídia quente</a:t>
            </a:r>
          </a:p>
        </p:txBody>
      </p:sp>
      <p:sp>
        <p:nvSpPr>
          <p:cNvPr id="16" name="Retângulo de cantos arredondados 15"/>
          <p:cNvSpPr>
            <a:spLocks noChangeArrowheads="1"/>
          </p:cNvSpPr>
          <p:nvPr/>
        </p:nvSpPr>
        <p:spPr bwMode="auto">
          <a:xfrm>
            <a:off x="0" y="260648"/>
            <a:ext cx="5868144" cy="642937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pt-BR" sz="2800" b="1" dirty="0" smtClean="0">
                <a:solidFill>
                  <a:schemeClr val="bg1"/>
                </a:solidFill>
                <a:latin typeface="Arial Narrow" pitchFamily="34" charset="0"/>
              </a:rPr>
              <a:t>Sensorialidade e Prazer</a:t>
            </a:r>
            <a:endParaRPr lang="pt-BR" sz="2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7" name="Picture 7" descr="world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124825" y="4293096"/>
            <a:ext cx="857817" cy="1531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0" descr="rosa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28184" y="4437112"/>
            <a:ext cx="746399" cy="1320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1" descr="sem logo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164288" y="4365104"/>
            <a:ext cx="864096" cy="1516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5652120" y="1196752"/>
            <a:ext cx="3275856" cy="8651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21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Cafés exclusivos, raros com descrição de sabores no estilo de vinhos finos.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6372200" y="404664"/>
            <a:ext cx="226856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000" b="1" i="1" dirty="0">
                <a:solidFill>
                  <a:srgbClr val="663300"/>
                </a:solidFill>
                <a:latin typeface="+mj-lt"/>
                <a:cs typeface="Arial" charset="0"/>
              </a:rPr>
              <a:t>EDIÇÕES ESPECIAIS E LIMITADAS</a:t>
            </a:r>
          </a:p>
        </p:txBody>
      </p:sp>
      <p:pic>
        <p:nvPicPr>
          <p:cNvPr id="21" name="Picture 13" descr="Café Santo Grão Blend 1kg - em Grãos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00192" y="1988840"/>
            <a:ext cx="936104" cy="1873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m 21" descr="3D_GOURMET_PREMIUM_BR_com selo.jpg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4328" y="2204864"/>
            <a:ext cx="1080120" cy="1609734"/>
          </a:xfrm>
          <a:prstGeom prst="rect">
            <a:avLst/>
          </a:prstGeom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3"/>
          <p:cNvPicPr>
            <a:picLocks noChangeAspect="1" noChangeArrowheads="1"/>
          </p:cNvPicPr>
          <p:nvPr/>
        </p:nvPicPr>
        <p:blipFill>
          <a:blip r:embed="rId2" cstate="email">
            <a:lum contrast="40000"/>
          </a:blip>
          <a:srcRect/>
          <a:stretch>
            <a:fillRect/>
          </a:stretch>
        </p:blipFill>
        <p:spPr bwMode="auto">
          <a:xfrm>
            <a:off x="179512" y="908720"/>
            <a:ext cx="1935769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7"/>
          <p:cNvSpPr>
            <a:spLocks noChangeArrowheads="1"/>
          </p:cNvSpPr>
          <p:nvPr/>
        </p:nvSpPr>
        <p:spPr bwMode="auto">
          <a:xfrm>
            <a:off x="0" y="35877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>
              <a:latin typeface="Calibri" pitchFamily="34" charset="0"/>
            </a:endParaRPr>
          </a:p>
        </p:txBody>
      </p:sp>
      <p:sp>
        <p:nvSpPr>
          <p:cNvPr id="27652" name="Rectangle 8"/>
          <p:cNvSpPr>
            <a:spLocks noChangeArrowheads="1"/>
          </p:cNvSpPr>
          <p:nvPr/>
        </p:nvSpPr>
        <p:spPr bwMode="auto">
          <a:xfrm>
            <a:off x="-252413" y="5230813"/>
            <a:ext cx="247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t-BR" sz="1000">
                <a:latin typeface="Calibri" pitchFamily="34" charset="0"/>
                <a:cs typeface="Times New Roman" pitchFamily="18" charset="0"/>
              </a:rPr>
              <a:t> </a:t>
            </a:r>
            <a:r>
              <a:rPr lang="pt-BR" sz="800">
                <a:latin typeface="Calibri" pitchFamily="34" charset="0"/>
              </a:rPr>
              <a:t> </a:t>
            </a:r>
            <a:endParaRPr lang="pt-BR">
              <a:latin typeface="Calibri" pitchFamily="34" charset="0"/>
            </a:endParaRPr>
          </a:p>
        </p:txBody>
      </p:sp>
      <p:pic>
        <p:nvPicPr>
          <p:cNvPr id="27653" name="Picture 1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8" y="5142204"/>
            <a:ext cx="828154" cy="1671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19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CEDBCA"/>
              </a:clrFrom>
              <a:clrTo>
                <a:srgbClr val="CEDBC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5085184"/>
            <a:ext cx="902861" cy="1706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30" descr="staclara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772816"/>
            <a:ext cx="1097891" cy="1727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31" descr="pilao%20organico%20ok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-1041"/>
          <a:stretch>
            <a:fillRect/>
          </a:stretch>
        </p:blipFill>
        <p:spPr bwMode="auto">
          <a:xfrm>
            <a:off x="1259632" y="1772816"/>
            <a:ext cx="1033463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39" descr="1478402_a1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900" t="5815" r="24611" b="9450"/>
          <a:stretch>
            <a:fillRect/>
          </a:stretch>
        </p:blipFill>
        <p:spPr bwMode="auto">
          <a:xfrm>
            <a:off x="0" y="3717032"/>
            <a:ext cx="863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0" name="Picture 42" descr="prod_17097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3429000"/>
            <a:ext cx="936774" cy="154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tângulo de cantos arredondados 18"/>
          <p:cNvSpPr>
            <a:spLocks noChangeArrowheads="1"/>
          </p:cNvSpPr>
          <p:nvPr/>
        </p:nvSpPr>
        <p:spPr bwMode="auto">
          <a:xfrm>
            <a:off x="0" y="260648"/>
            <a:ext cx="5724128" cy="642937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pt-BR" sz="2800" b="1" dirty="0" smtClean="0">
                <a:latin typeface="Arial Narrow" pitchFamily="34" charset="0"/>
              </a:rPr>
              <a:t>Saudabilidade e bem </a:t>
            </a:r>
            <a:r>
              <a:rPr lang="pt-BR" sz="2800" b="1" dirty="0">
                <a:latin typeface="Arial Narrow" pitchFamily="34" charset="0"/>
              </a:rPr>
              <a:t>estar</a:t>
            </a:r>
          </a:p>
        </p:txBody>
      </p:sp>
      <p:pic>
        <p:nvPicPr>
          <p:cNvPr id="20" name="Picture 26" descr="cafe_descafeinado250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4581128"/>
            <a:ext cx="1314502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5" descr="cafe_descafeinado_pilao_250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716016" y="2420888"/>
            <a:ext cx="129540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1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419872" y="2420888"/>
            <a:ext cx="1192542" cy="1943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0" descr="1855067_a1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4653136"/>
            <a:ext cx="1800547" cy="180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3707904" y="1124744"/>
            <a:ext cx="20882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atin typeface="Calibri" pitchFamily="34" charset="0"/>
              </a:rPr>
              <a:t>Descafeinado</a:t>
            </a:r>
            <a:r>
              <a:rPr lang="pt-BR" sz="2000" dirty="0">
                <a:latin typeface="Calibri" pitchFamily="34" charset="0"/>
              </a:rPr>
              <a:t> </a:t>
            </a:r>
            <a:r>
              <a:rPr lang="pt-BR" sz="2000" dirty="0" smtClean="0">
                <a:latin typeface="Calibri" pitchFamily="34" charset="0"/>
              </a:rPr>
              <a:t> </a:t>
            </a:r>
            <a:r>
              <a:rPr lang="pt-BR" sz="2000" dirty="0">
                <a:latin typeface="Calibri" pitchFamily="34" charset="0"/>
              </a:rPr>
              <a:t>todo sabor com menos cafeína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6569968" y="1268760"/>
            <a:ext cx="2574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Alimentos funcionais:</a:t>
            </a:r>
            <a:r>
              <a:rPr lang="pt-BR" dirty="0" smtClean="0"/>
              <a:t> “bom para a saúde” </a:t>
            </a:r>
            <a:endParaRPr lang="pt-BR" dirty="0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660232" y="1988840"/>
            <a:ext cx="1020490" cy="163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7847856" y="2204864"/>
            <a:ext cx="129614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buSzPct val="120000"/>
              <a:buFont typeface="Wingdings" pitchFamily="2" charset="2"/>
              <a:buNone/>
            </a:pPr>
            <a:r>
              <a:rPr lang="pt-BR" sz="1600" dirty="0">
                <a:latin typeface="Calibri" pitchFamily="34" charset="0"/>
              </a:rPr>
              <a:t>Cappuccino com magnésio MOKATE- Polônia</a:t>
            </a:r>
          </a:p>
        </p:txBody>
      </p: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7380312" y="5733256"/>
            <a:ext cx="176368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buSzPct val="120000"/>
              <a:buFont typeface="Wingdings" pitchFamily="2" charset="2"/>
              <a:buNone/>
            </a:pPr>
            <a:r>
              <a:rPr lang="pt-BR" sz="1600" dirty="0">
                <a:latin typeface="Calibri" pitchFamily="34" charset="0"/>
              </a:rPr>
              <a:t>Café com anti-oxidantes  </a:t>
            </a:r>
            <a:r>
              <a:rPr lang="pt-BR" sz="1600" dirty="0" err="1">
                <a:latin typeface="Calibri" pitchFamily="34" charset="0"/>
              </a:rPr>
              <a:t>Sanora</a:t>
            </a:r>
            <a:r>
              <a:rPr lang="pt-BR" sz="1600" dirty="0">
                <a:latin typeface="Calibri" pitchFamily="34" charset="0"/>
              </a:rPr>
              <a:t>- EUA</a:t>
            </a:r>
          </a:p>
        </p:txBody>
      </p:sp>
      <p:pic>
        <p:nvPicPr>
          <p:cNvPr id="29" name="Picture 16" descr="dark roast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380312" y="3789040"/>
            <a:ext cx="994974" cy="188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2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91880" y="2996952"/>
            <a:ext cx="2185003" cy="163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Rectangle 23"/>
          <p:cNvSpPr>
            <a:spLocks noChangeArrowheads="1"/>
          </p:cNvSpPr>
          <p:nvPr/>
        </p:nvSpPr>
        <p:spPr bwMode="auto">
          <a:xfrm>
            <a:off x="5924401" y="868650"/>
            <a:ext cx="32195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b="1" dirty="0">
                <a:latin typeface="Calibri" pitchFamily="34" charset="0"/>
              </a:rPr>
              <a:t>Fácil </a:t>
            </a:r>
            <a:r>
              <a:rPr lang="pt-BR" sz="2000" b="1" dirty="0" smtClean="0">
                <a:latin typeface="Calibri" pitchFamily="34" charset="0"/>
              </a:rPr>
              <a:t>abertura e fechamento</a:t>
            </a:r>
            <a:endParaRPr lang="pt-BR" sz="2000" dirty="0">
              <a:latin typeface="Calibri" pitchFamily="34" charset="0"/>
            </a:endParaRPr>
          </a:p>
        </p:txBody>
      </p:sp>
      <p:pic>
        <p:nvPicPr>
          <p:cNvPr id="29703" name="Picture 25" descr="VR_0607_093d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835696" y="4869160"/>
            <a:ext cx="1905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tângulo de cantos arredondados 13"/>
          <p:cNvSpPr>
            <a:spLocks noChangeArrowheads="1"/>
          </p:cNvSpPr>
          <p:nvPr/>
        </p:nvSpPr>
        <p:spPr bwMode="auto">
          <a:xfrm>
            <a:off x="0" y="260648"/>
            <a:ext cx="6840760" cy="64293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pt-BR" sz="2800" b="1" dirty="0" smtClean="0">
                <a:latin typeface="Arial Narrow" pitchFamily="34" charset="0"/>
              </a:rPr>
              <a:t>Conveniência e </a:t>
            </a:r>
            <a:r>
              <a:rPr lang="pt-BR" sz="2800" b="1" dirty="0">
                <a:latin typeface="Arial Narrow" pitchFamily="34" charset="0"/>
              </a:rPr>
              <a:t>Praticidade</a:t>
            </a:r>
          </a:p>
        </p:txBody>
      </p:sp>
      <p:pic>
        <p:nvPicPr>
          <p:cNvPr id="15" name="Picture 3" descr="168"/>
          <p:cNvPicPr>
            <a:picLocks noChangeAspect="1" noChangeArrowheads="1"/>
          </p:cNvPicPr>
          <p:nvPr/>
        </p:nvPicPr>
        <p:blipFill>
          <a:blip r:embed="rId4" cstate="email">
            <a:lum contrast="12000"/>
          </a:blip>
          <a:srcRect/>
          <a:stretch>
            <a:fillRect/>
          </a:stretch>
        </p:blipFill>
        <p:spPr bwMode="auto">
          <a:xfrm>
            <a:off x="7164288" y="4653136"/>
            <a:ext cx="1466222" cy="16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92280" y="1340768"/>
            <a:ext cx="1728192" cy="133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 descr="pilao_idealpack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9FDFC"/>
              </a:clrFrom>
              <a:clrTo>
                <a:srgbClr val="F9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4581128"/>
            <a:ext cx="1008186" cy="1803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8" descr="Ideal Pack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00192" y="3356992"/>
            <a:ext cx="2843808" cy="909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2" descr="prod_08165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1556792"/>
            <a:ext cx="1152128" cy="176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3" descr="seta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-1805557">
            <a:off x="5918052" y="2173892"/>
            <a:ext cx="1724863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4" descr="seta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 rot="-1503070">
            <a:off x="5347426" y="5653573"/>
            <a:ext cx="24479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1" y="980728"/>
            <a:ext cx="522007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000" b="1" dirty="0" err="1">
                <a:latin typeface="Calibri" pitchFamily="34" charset="0"/>
              </a:rPr>
              <a:t>Porcionamento</a:t>
            </a:r>
            <a:r>
              <a:rPr lang="pt-BR" sz="2000" b="1" i="1" dirty="0">
                <a:solidFill>
                  <a:srgbClr val="FF6600"/>
                </a:solidFill>
                <a:latin typeface="Calibri" pitchFamily="34" charset="0"/>
              </a:rPr>
              <a:t> </a:t>
            </a:r>
            <a:r>
              <a:rPr lang="pt-BR" sz="2000" b="1" dirty="0">
                <a:latin typeface="Calibri" pitchFamily="34" charset="0"/>
              </a:rPr>
              <a:t>e personalização do consumo</a:t>
            </a:r>
            <a:r>
              <a:rPr lang="pt-BR" dirty="0">
                <a:latin typeface="Calibri" pitchFamily="34" charset="0"/>
              </a:rPr>
              <a:t> </a:t>
            </a:r>
          </a:p>
        </p:txBody>
      </p:sp>
      <p:pic>
        <p:nvPicPr>
          <p:cNvPr id="23" name="Picture 16" descr="caffe-in-cialde-300x200-thumb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51520" y="1988840"/>
            <a:ext cx="1661213" cy="110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2" descr="teichner08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79512" y="3429000"/>
            <a:ext cx="1756890" cy="180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0" y="1484784"/>
            <a:ext cx="4933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dirty="0" err="1">
                <a:solidFill>
                  <a:srgbClr val="5F5F5F"/>
                </a:solidFill>
                <a:latin typeface="Calibri" pitchFamily="34" charset="0"/>
              </a:rPr>
              <a:t>Monodoses</a:t>
            </a:r>
            <a:r>
              <a:rPr lang="pt-BR" dirty="0">
                <a:solidFill>
                  <a:srgbClr val="5F5F5F"/>
                </a:solidFill>
                <a:latin typeface="Calibri" pitchFamily="34" charset="0"/>
              </a:rPr>
              <a:t> de café torrado, moído e prensado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179512" y="3068960"/>
            <a:ext cx="3708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dirty="0">
                <a:solidFill>
                  <a:srgbClr val="777777"/>
                </a:solidFill>
                <a:latin typeface="Calibri" pitchFamily="34" charset="0"/>
              </a:rPr>
              <a:t>Embalagem com atmosfera modificada</a:t>
            </a:r>
          </a:p>
        </p:txBody>
      </p:sp>
      <p:pic>
        <p:nvPicPr>
          <p:cNvPr id="29708" name="Picture 32" descr="seta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 rot="-1339720">
            <a:off x="6224807" y="4130797"/>
            <a:ext cx="1079500" cy="19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96188" y="5876925"/>
            <a:ext cx="1152525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1628775"/>
            <a:ext cx="1444625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1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4149725"/>
            <a:ext cx="12192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1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25416" y="1484784"/>
            <a:ext cx="1835463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15" descr="Cafe-TOKO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07904" y="4077072"/>
            <a:ext cx="13049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17" descr="seta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-2176744">
            <a:off x="1484313" y="2779713"/>
            <a:ext cx="114300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19" descr="seta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18040264">
            <a:off x="1335842" y="5370633"/>
            <a:ext cx="1204068" cy="360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Picture 20" descr="seta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-8493358" flipH="1" flipV="1">
            <a:off x="6296841" y="3135288"/>
            <a:ext cx="1728787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5" name="Picture 21" descr="seta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-8493358" flipH="1" flipV="1">
            <a:off x="2853022" y="5428271"/>
            <a:ext cx="1439862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76" name="Text Box 22"/>
          <p:cNvSpPr txBox="1">
            <a:spLocks noChangeArrowheads="1"/>
          </p:cNvSpPr>
          <p:nvPr/>
        </p:nvSpPr>
        <p:spPr bwMode="auto">
          <a:xfrm>
            <a:off x="467544" y="980728"/>
            <a:ext cx="61801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b="1">
                <a:latin typeface="Calibri" pitchFamily="34" charset="0"/>
              </a:rPr>
              <a:t>Embalagem comunica qualidade: selos qualidade</a:t>
            </a:r>
          </a:p>
        </p:txBody>
      </p:sp>
      <p:pic>
        <p:nvPicPr>
          <p:cNvPr id="36877" name="Picture 14" descr="Simbolo Qualidade + Perfil Sabor SUPERIOR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9" cstate="email"/>
          <a:srcRect r="-313"/>
          <a:stretch>
            <a:fillRect/>
          </a:stretch>
        </p:blipFill>
        <p:spPr bwMode="auto">
          <a:xfrm>
            <a:off x="1907704" y="3284984"/>
            <a:ext cx="1512888" cy="1577975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36878" name="Picture 11" descr="Simbolo Qualidade + Perfil Sabor GOURMET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411760" y="1484784"/>
            <a:ext cx="1512888" cy="1562100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36879" name="Picture 22" descr="simbolo pqc tradicional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004048" y="1484784"/>
            <a:ext cx="1511300" cy="1552575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16" name="Retângulo de cantos arredondados 15"/>
          <p:cNvSpPr/>
          <p:nvPr/>
        </p:nvSpPr>
        <p:spPr bwMode="auto">
          <a:xfrm>
            <a:off x="0" y="260648"/>
            <a:ext cx="4729138" cy="642937"/>
          </a:xfrm>
          <a:prstGeom prst="roundRect">
            <a:avLst/>
          </a:prstGeom>
          <a:solidFill>
            <a:srgbClr val="99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Qualidade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+mn-cs"/>
              </a:rPr>
              <a:t> e Confiabilidade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ChangeArrowheads="1"/>
          </p:cNvSpPr>
          <p:nvPr/>
        </p:nvSpPr>
        <p:spPr bwMode="auto">
          <a:xfrm>
            <a:off x="0" y="3105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>
              <a:latin typeface="Calibri" pitchFamily="34" charset="0"/>
            </a:endParaRPr>
          </a:p>
        </p:txBody>
      </p:sp>
      <p:pic>
        <p:nvPicPr>
          <p:cNvPr id="39939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712" y="1052736"/>
            <a:ext cx="1728788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6" descr="26_5__1_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2276872"/>
            <a:ext cx="1662112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10" descr="expresso0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EEEDE9"/>
              </a:clrFrom>
              <a:clrTo>
                <a:srgbClr val="EEED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8184" y="4293096"/>
            <a:ext cx="2277333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12" descr="Selo_Cafe_do_Cerrado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08304" y="3068960"/>
            <a:ext cx="923925" cy="95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7" name="Picture 15" descr="seta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-2176744">
            <a:off x="1501220" y="2449943"/>
            <a:ext cx="114300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ângulo de cantos arredondados 12"/>
          <p:cNvSpPr>
            <a:spLocks noChangeArrowheads="1"/>
          </p:cNvSpPr>
          <p:nvPr/>
        </p:nvSpPr>
        <p:spPr bwMode="auto">
          <a:xfrm>
            <a:off x="0" y="260648"/>
            <a:ext cx="5435526" cy="642937"/>
          </a:xfrm>
          <a:prstGeom prst="roundRect">
            <a:avLst>
              <a:gd name="adj" fmla="val 16667"/>
            </a:avLst>
          </a:prstGeom>
          <a:solidFill>
            <a:srgbClr val="0033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pt-BR" sz="2800" b="1" dirty="0">
                <a:solidFill>
                  <a:schemeClr val="bg1"/>
                </a:solidFill>
                <a:latin typeface="Arial Narrow" pitchFamily="34" charset="0"/>
              </a:rPr>
              <a:t>Ética </a:t>
            </a:r>
            <a:r>
              <a:rPr lang="pt-BR" sz="2800" b="1" dirty="0" smtClean="0">
                <a:solidFill>
                  <a:schemeClr val="bg1"/>
                </a:solidFill>
                <a:latin typeface="Arial Narrow" pitchFamily="34" charset="0"/>
              </a:rPr>
              <a:t> e Sustentabilidade</a:t>
            </a:r>
            <a:endParaRPr lang="pt-BR" sz="28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444208" y="620688"/>
            <a:ext cx="1150937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355976" y="1052736"/>
            <a:ext cx="1309688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123728" y="4725144"/>
            <a:ext cx="755576" cy="1028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5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203848" y="4077072"/>
            <a:ext cx="1187450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7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123728" y="5733256"/>
            <a:ext cx="755576" cy="93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5" descr="seta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-2176744">
            <a:off x="5461661" y="1729863"/>
            <a:ext cx="114300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5" descr="seta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0422946">
            <a:off x="2941381" y="5042231"/>
            <a:ext cx="1143000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hotzombies.com/wp-content/uploads/2009/06/article-1195537-057abfd4000005dc-111_468x39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0112" y="0"/>
            <a:ext cx="3563888" cy="3501008"/>
          </a:xfrm>
          <a:prstGeom prst="rect">
            <a:avLst/>
          </a:prstGeom>
          <a:noFill/>
        </p:spPr>
      </p:pic>
      <p:pic>
        <p:nvPicPr>
          <p:cNvPr id="5" name="Picture 2" descr="One More Cup of Coffe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2771800" cy="3501008"/>
          </a:xfrm>
          <a:prstGeom prst="rect">
            <a:avLst/>
          </a:prstGeom>
          <a:noFill/>
        </p:spPr>
      </p:pic>
      <p:pic>
        <p:nvPicPr>
          <p:cNvPr id="6" name="Picture 4" descr="http://www.coffeeteam.co.uk/userfiles/image/kenco%20cappuccino%20heart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99792" y="0"/>
            <a:ext cx="3281818" cy="3573016"/>
          </a:xfrm>
          <a:prstGeom prst="rect">
            <a:avLst/>
          </a:prstGeom>
          <a:noFill/>
        </p:spPr>
      </p:pic>
      <p:pic>
        <p:nvPicPr>
          <p:cNvPr id="7" name="Picture 2" descr="http://content.southuniversity.edu/assets/marketing/Insite/coffee-the-new-wine-new--jpg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212976"/>
            <a:ext cx="9144000" cy="3645024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0" y="2420888"/>
            <a:ext cx="34419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5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O consumo </a:t>
            </a:r>
            <a:endParaRPr lang="pt-BR" sz="54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92288" y="2996952"/>
            <a:ext cx="6876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vai continuar crescendo</a:t>
            </a:r>
            <a:endParaRPr lang="pt-BR" sz="48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Imagem 5" descr="tazzina_MiE_029__HR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971550" y="188913"/>
            <a:ext cx="7597775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MUITO OBRIGADO!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5356225"/>
            <a:ext cx="9144000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www.abic.com.br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e-mail</a:t>
            </a:r>
            <a:r>
              <a:rPr lang="pt-BR" sz="2800" b="1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: abic@abic.com.br   </a:t>
            </a:r>
          </a:p>
        </p:txBody>
      </p:sp>
      <p:pic>
        <p:nvPicPr>
          <p:cNvPr id="68613" name="Imagem 14" descr="ABIC ASSINATURAS_gourmet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43213" y="3789363"/>
            <a:ext cx="3371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olar café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9974" y="3789040"/>
            <a:ext cx="4094026" cy="306896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79512" y="1196752"/>
            <a:ext cx="896448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600" dirty="0" smtClean="0">
                <a:latin typeface="Arial Narrow" pitchFamily="34" charset="0"/>
              </a:rPr>
              <a:t> M       d a </a:t>
            </a:r>
            <a:endParaRPr lang="pt-BR" sz="16600" dirty="0">
              <a:latin typeface="Arial Narrow" pitchFamily="34" charset="0"/>
            </a:endParaRPr>
          </a:p>
        </p:txBody>
      </p:sp>
      <p:pic>
        <p:nvPicPr>
          <p:cNvPr id="3" name="Imagem 2" descr="6a00d83451f25369e200e54f1f63678833-800wi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23728" y="1340768"/>
            <a:ext cx="3456384" cy="310508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467544" y="260648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chemeClr val="bg2">
                    <a:lumMod val="25000"/>
                  </a:schemeClr>
                </a:solidFill>
                <a:latin typeface="Arial Narrow" pitchFamily="34" charset="0"/>
              </a:rPr>
              <a:t>Café está na </a:t>
            </a:r>
            <a:endParaRPr lang="pt-BR" sz="5400" b="1" dirty="0">
              <a:solidFill>
                <a:schemeClr val="bg2">
                  <a:lumMod val="25000"/>
                </a:schemeClr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http://www.tomcomunicacao.com.br/novoblog/wp-content/uploads/2009/07/dsc0865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1691680" y="1052736"/>
            <a:ext cx="248177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Café </a:t>
            </a:r>
            <a:endParaRPr lang="pt-BR" sz="88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771800" y="2636912"/>
            <a:ext cx="322716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8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reúne!</a:t>
            </a:r>
            <a:endParaRPr lang="pt-BR" sz="88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6" name="Picture 8" descr="http://0.s3.envato.com/files/3302759/Cute_young_couple_drinking_coffee_and_using_a_laptop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619750" cy="3743325"/>
          </a:xfrm>
          <a:prstGeom prst="rect">
            <a:avLst/>
          </a:prstGeom>
          <a:noFill/>
        </p:spPr>
      </p:pic>
      <p:pic>
        <p:nvPicPr>
          <p:cNvPr id="27652" name="Picture 4" descr="http://www.visualphotos.com/photo/2x4740984/young_couple_drinking_coffee_in_bed_27ss0050rf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80528" y="3284984"/>
            <a:ext cx="6191250" cy="4324351"/>
          </a:xfrm>
          <a:prstGeom prst="rect">
            <a:avLst/>
          </a:prstGeom>
          <a:noFill/>
        </p:spPr>
      </p:pic>
      <p:pic>
        <p:nvPicPr>
          <p:cNvPr id="27654" name="Picture 6" descr="http://www.dreamstime.com/young-couple-enjoying-coffee-and-cake-thumb1661294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12160" y="2852936"/>
            <a:ext cx="3131840" cy="4286250"/>
          </a:xfrm>
          <a:prstGeom prst="rect">
            <a:avLst/>
          </a:prstGeom>
          <a:noFill/>
        </p:spPr>
      </p:pic>
      <p:pic>
        <p:nvPicPr>
          <p:cNvPr id="27658" name="Picture 10" descr="http://wwwdelivery.superstock.com/WI/223/1663/PreviewComp/SuperStock_1663R-5514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08104" y="0"/>
            <a:ext cx="3635896" cy="3333750"/>
          </a:xfrm>
          <a:prstGeom prst="rect">
            <a:avLst/>
          </a:prstGeom>
          <a:noFill/>
        </p:spPr>
      </p:pic>
      <p:sp>
        <p:nvSpPr>
          <p:cNvPr id="7" name="Retângulo 6"/>
          <p:cNvSpPr/>
          <p:nvPr/>
        </p:nvSpPr>
        <p:spPr>
          <a:xfrm>
            <a:off x="755576" y="2420888"/>
            <a:ext cx="32576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Café é </a:t>
            </a:r>
            <a:endParaRPr lang="pt-BR" sz="88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635896" y="3140968"/>
            <a:ext cx="342433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8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prazer!</a:t>
            </a:r>
            <a:endParaRPr lang="pt-BR" sz="88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us.123rf.com/400wm/64/241/vedmezulik/vedmezulik0901/vedmezulik090100448/4143884-young-couple-drinking-coffee-in-open-air-caf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6056" y="2204864"/>
            <a:ext cx="4067944" cy="5393857"/>
          </a:xfrm>
          <a:prstGeom prst="rect">
            <a:avLst/>
          </a:prstGeom>
          <a:noFill/>
        </p:spPr>
      </p:pic>
      <p:pic>
        <p:nvPicPr>
          <p:cNvPr id="1026" name="Picture 2" descr="http://www.blogdasflores.com.br/wp-content/uploads/2010/12/casal-tomando-cafe-da-manha-f1e5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947760" cy="3958208"/>
          </a:xfrm>
          <a:prstGeom prst="rect">
            <a:avLst/>
          </a:prstGeom>
          <a:noFill/>
        </p:spPr>
      </p:pic>
      <p:pic>
        <p:nvPicPr>
          <p:cNvPr id="3" name="Picture 2" descr="http://themify.me/demo/themes/rezo/files/2010/12/92612416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530149"/>
            <a:ext cx="5039544" cy="3327851"/>
          </a:xfrm>
          <a:prstGeom prst="rect">
            <a:avLst/>
          </a:prstGeom>
          <a:noFill/>
        </p:spPr>
      </p:pic>
      <p:pic>
        <p:nvPicPr>
          <p:cNvPr id="4" name="Picture 2" descr="http://www.womanaroundtown.com/wp-content/uploads/2011/02/couple-having-coffee-520x33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4008" y="0"/>
            <a:ext cx="4499992" cy="3501008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179512" y="2348880"/>
            <a:ext cx="32576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Café é </a:t>
            </a:r>
            <a:endParaRPr lang="pt-BR" sz="88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275856" y="2852936"/>
            <a:ext cx="470673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8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encontro!</a:t>
            </a:r>
            <a:endParaRPr lang="pt-BR" sz="88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 descr="http://www.c4eo.org.uk/themes/vulnerablechildren/eresource/images/vc/frontline/main/bonus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467544" y="1916832"/>
            <a:ext cx="32576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Impact" pitchFamily="34" charset="0"/>
              </a:rPr>
              <a:t>Café é </a:t>
            </a:r>
            <a:endParaRPr lang="pt-BR" sz="88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441933" y="3140968"/>
            <a:ext cx="381226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8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Impact" pitchFamily="34" charset="0"/>
              </a:rPr>
              <a:t>alegria!</a:t>
            </a:r>
            <a:endParaRPr lang="pt-BR" sz="880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3329</TotalTime>
  <Words>671</Words>
  <Application>Microsoft Office PowerPoint</Application>
  <PresentationFormat>Apresentação na tela (4:3)</PresentationFormat>
  <Paragraphs>232</Paragraphs>
  <Slides>48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48</vt:i4>
      </vt:variant>
    </vt:vector>
  </HeadingPairs>
  <TitlesOfParts>
    <vt:vector size="49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Tipos consumidos: em casa e fora de casa</vt:lpstr>
      <vt:lpstr>Slide 22</vt:lpstr>
      <vt:lpstr>conceito de qualidade  em café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mpinto</dc:creator>
  <cp:lastModifiedBy>mpinto</cp:lastModifiedBy>
  <cp:revision>291</cp:revision>
  <dcterms:created xsi:type="dcterms:W3CDTF">2011-09-26T17:32:54Z</dcterms:created>
  <dcterms:modified xsi:type="dcterms:W3CDTF">2011-11-21T16:52:12Z</dcterms:modified>
</cp:coreProperties>
</file>