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68" r:id="rId5"/>
    <p:sldId id="257" r:id="rId6"/>
    <p:sldId id="283" r:id="rId7"/>
    <p:sldId id="288" r:id="rId8"/>
    <p:sldId id="286" r:id="rId9"/>
    <p:sldId id="282" r:id="rId10"/>
    <p:sldId id="287" r:id="rId11"/>
    <p:sldId id="273" r:id="rId12"/>
    <p:sldId id="259" r:id="rId13"/>
    <p:sldId id="261" r:id="rId14"/>
    <p:sldId id="289" r:id="rId15"/>
    <p:sldId id="262" r:id="rId16"/>
    <p:sldId id="290" r:id="rId17"/>
    <p:sldId id="263" r:id="rId18"/>
    <p:sldId id="276" r:id="rId19"/>
    <p:sldId id="278" r:id="rId20"/>
    <p:sldId id="284" r:id="rId21"/>
    <p:sldId id="275" r:id="rId22"/>
    <p:sldId id="274" r:id="rId23"/>
    <p:sldId id="258" r:id="rId24"/>
    <p:sldId id="264" r:id="rId25"/>
    <p:sldId id="265" r:id="rId26"/>
    <p:sldId id="266" r:id="rId27"/>
    <p:sldId id="291" r:id="rId28"/>
    <p:sldId id="292" r:id="rId29"/>
    <p:sldId id="285" r:id="rId30"/>
  </p:sldIdLst>
  <p:sldSz cx="9144000" cy="5143500" type="screen16x9"/>
  <p:notesSz cx="6858000" cy="9144000"/>
  <p:defaultTextStyle>
    <a:defPPr>
      <a:defRPr lang="es-A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400"/>
    <a:srgbClr val="ECFECE"/>
    <a:srgbClr val="E2FFAF"/>
    <a:srgbClr val="A4F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4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2"/>
          <a:srcRect r="425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 redondeado"/>
          <p:cNvSpPr/>
          <p:nvPr userDrawn="1"/>
        </p:nvSpPr>
        <p:spPr>
          <a:xfrm>
            <a:off x="3700462" y="4300538"/>
            <a:ext cx="5272088" cy="571500"/>
          </a:xfrm>
          <a:prstGeom prst="roundRect">
            <a:avLst/>
          </a:prstGeom>
          <a:solidFill>
            <a:srgbClr val="7EC4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59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8168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402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132738" y="365024"/>
            <a:ext cx="8871155" cy="45572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9" name="8 Imagen" descr="logo INIA uruguay.jpg"/>
          <p:cNvPicPr>
            <a:picLocks noChangeAspect="1"/>
          </p:cNvPicPr>
          <p:nvPr userDrawn="1"/>
        </p:nvPicPr>
        <p:blipFill>
          <a:blip r:embed="rId2" cstate="print"/>
          <a:srcRect b="21359"/>
          <a:stretch>
            <a:fillRect/>
          </a:stretch>
        </p:blipFill>
        <p:spPr>
          <a:xfrm>
            <a:off x="42946" y="4937824"/>
            <a:ext cx="509828" cy="165050"/>
          </a:xfrm>
          <a:prstGeom prst="rect">
            <a:avLst/>
          </a:prstGeom>
        </p:spPr>
      </p:pic>
      <p:sp>
        <p:nvSpPr>
          <p:cNvPr id="10" name="9 CuadroTexto"/>
          <p:cNvSpPr txBox="1"/>
          <p:nvPr userDrawn="1"/>
        </p:nvSpPr>
        <p:spPr>
          <a:xfrm>
            <a:off x="542011" y="4933343"/>
            <a:ext cx="118526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900" i="1" dirty="0" err="1" smtClean="0">
                <a:solidFill>
                  <a:schemeClr val="tx1"/>
                </a:solidFill>
              </a:rPr>
              <a:t>Andres</a:t>
            </a:r>
            <a:r>
              <a:rPr lang="es-ES" sz="900" i="1" dirty="0" smtClean="0">
                <a:solidFill>
                  <a:schemeClr val="tx1"/>
                </a:solidFill>
              </a:rPr>
              <a:t> Berger 27-9-17</a:t>
            </a:r>
            <a:endParaRPr lang="es-ES" sz="900" i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flipH="1">
            <a:off x="4286250" y="238919"/>
            <a:ext cx="4572000" cy="58616"/>
          </a:xfrm>
          <a:prstGeom prst="rect">
            <a:avLst/>
          </a:prstGeom>
          <a:gradFill>
            <a:gsLst>
              <a:gs pos="0">
                <a:srgbClr val="7EC400"/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4" name="13 Rectángulo"/>
          <p:cNvSpPr/>
          <p:nvPr userDrawn="1"/>
        </p:nvSpPr>
        <p:spPr>
          <a:xfrm>
            <a:off x="114301" y="4862090"/>
            <a:ext cx="8280401" cy="54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8" y="26504"/>
            <a:ext cx="2213113" cy="4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2148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6 Imagen" descr="logo INIA uruguay.jpg"/>
          <p:cNvPicPr>
            <a:picLocks noChangeAspect="1"/>
          </p:cNvPicPr>
          <p:nvPr userDrawn="1"/>
        </p:nvPicPr>
        <p:blipFill>
          <a:blip r:embed="rId2" cstate="print"/>
          <a:srcRect b="21359"/>
          <a:stretch>
            <a:fillRect/>
          </a:stretch>
        </p:blipFill>
        <p:spPr>
          <a:xfrm>
            <a:off x="42946" y="4937824"/>
            <a:ext cx="509828" cy="165050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542011" y="4933343"/>
            <a:ext cx="118526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900" i="1" dirty="0" err="1" smtClean="0">
                <a:solidFill>
                  <a:schemeClr val="tx1"/>
                </a:solidFill>
              </a:rPr>
              <a:t>Andres</a:t>
            </a:r>
            <a:r>
              <a:rPr lang="es-ES" sz="900" i="1" dirty="0" smtClean="0">
                <a:solidFill>
                  <a:schemeClr val="tx1"/>
                </a:solidFill>
              </a:rPr>
              <a:t> Berger 27-9-17</a:t>
            </a:r>
            <a:endParaRPr lang="es-ES" sz="900" i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 flipH="1">
            <a:off x="4286250" y="238919"/>
            <a:ext cx="4572000" cy="58616"/>
          </a:xfrm>
          <a:prstGeom prst="rect">
            <a:avLst/>
          </a:prstGeom>
          <a:gradFill>
            <a:gsLst>
              <a:gs pos="0">
                <a:srgbClr val="7EC400"/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0" name="9 Rectángulo"/>
          <p:cNvSpPr/>
          <p:nvPr userDrawn="1"/>
        </p:nvSpPr>
        <p:spPr>
          <a:xfrm>
            <a:off x="114301" y="4862090"/>
            <a:ext cx="8280401" cy="54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8" y="26504"/>
            <a:ext cx="2213113" cy="4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894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7 Imagen" descr="logo INIA uruguay.jpg"/>
          <p:cNvPicPr>
            <a:picLocks noChangeAspect="1"/>
          </p:cNvPicPr>
          <p:nvPr userDrawn="1"/>
        </p:nvPicPr>
        <p:blipFill>
          <a:blip r:embed="rId2" cstate="print"/>
          <a:srcRect b="21359"/>
          <a:stretch>
            <a:fillRect/>
          </a:stretch>
        </p:blipFill>
        <p:spPr>
          <a:xfrm>
            <a:off x="42946" y="4937824"/>
            <a:ext cx="509828" cy="165050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542011" y="4933343"/>
            <a:ext cx="118526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900" i="1" dirty="0" err="1" smtClean="0">
                <a:solidFill>
                  <a:schemeClr val="tx1"/>
                </a:solidFill>
              </a:rPr>
              <a:t>Andres</a:t>
            </a:r>
            <a:r>
              <a:rPr lang="es-ES" sz="900" i="1" dirty="0" smtClean="0">
                <a:solidFill>
                  <a:schemeClr val="tx1"/>
                </a:solidFill>
              </a:rPr>
              <a:t> Berger 27-9-17</a:t>
            </a:r>
            <a:endParaRPr lang="es-ES" sz="900" i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flipH="1">
            <a:off x="4286250" y="238919"/>
            <a:ext cx="4572000" cy="58616"/>
          </a:xfrm>
          <a:prstGeom prst="rect">
            <a:avLst/>
          </a:prstGeom>
          <a:gradFill>
            <a:gsLst>
              <a:gs pos="0">
                <a:srgbClr val="7EC400"/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1" name="10 Rectángulo"/>
          <p:cNvSpPr/>
          <p:nvPr userDrawn="1"/>
        </p:nvSpPr>
        <p:spPr>
          <a:xfrm>
            <a:off x="114301" y="4862090"/>
            <a:ext cx="8280401" cy="54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8" y="26504"/>
            <a:ext cx="2213113" cy="4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178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" name="9 Imagen" descr="logo INIA uruguay.jpg"/>
          <p:cNvPicPr>
            <a:picLocks noChangeAspect="1"/>
          </p:cNvPicPr>
          <p:nvPr userDrawn="1"/>
        </p:nvPicPr>
        <p:blipFill>
          <a:blip r:embed="rId2" cstate="print"/>
          <a:srcRect b="21359"/>
          <a:stretch>
            <a:fillRect/>
          </a:stretch>
        </p:blipFill>
        <p:spPr>
          <a:xfrm>
            <a:off x="42946" y="4937824"/>
            <a:ext cx="509828" cy="165050"/>
          </a:xfrm>
          <a:prstGeom prst="rect">
            <a:avLst/>
          </a:prstGeom>
        </p:spPr>
      </p:pic>
      <p:sp>
        <p:nvSpPr>
          <p:cNvPr id="11" name="10 CuadroTexto"/>
          <p:cNvSpPr txBox="1"/>
          <p:nvPr userDrawn="1"/>
        </p:nvSpPr>
        <p:spPr>
          <a:xfrm>
            <a:off x="542011" y="4933343"/>
            <a:ext cx="118526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900" i="1" dirty="0" err="1" smtClean="0">
                <a:solidFill>
                  <a:schemeClr val="tx1"/>
                </a:solidFill>
              </a:rPr>
              <a:t>Andres</a:t>
            </a:r>
            <a:r>
              <a:rPr lang="es-ES" sz="900" i="1" dirty="0" smtClean="0">
                <a:solidFill>
                  <a:schemeClr val="tx1"/>
                </a:solidFill>
              </a:rPr>
              <a:t> Berger 27-9-17</a:t>
            </a:r>
            <a:endParaRPr lang="es-ES" sz="900" i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 flipH="1">
            <a:off x="4286250" y="238919"/>
            <a:ext cx="4572000" cy="58616"/>
          </a:xfrm>
          <a:prstGeom prst="rect">
            <a:avLst/>
          </a:prstGeom>
          <a:gradFill>
            <a:gsLst>
              <a:gs pos="0">
                <a:srgbClr val="7EC400"/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3" name="12 Rectángulo"/>
          <p:cNvSpPr/>
          <p:nvPr userDrawn="1"/>
        </p:nvSpPr>
        <p:spPr>
          <a:xfrm>
            <a:off x="114301" y="4862090"/>
            <a:ext cx="8280401" cy="54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bg1"/>
              </a:gs>
              <a:gs pos="100000">
                <a:schemeClr val="bg1"/>
              </a:gs>
            </a:gsLst>
            <a:lin ang="21594000" scaled="0"/>
          </a:gradFill>
          <a:ln w="317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8" y="26504"/>
            <a:ext cx="2213113" cy="4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142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9618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7891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18213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639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5995-7937-40A5-AADA-893822A98747}" type="datetimeFigureOut">
              <a:rPr lang="es-AR" smtClean="0"/>
              <a:pPr/>
              <a:t>25/09/2017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7D62-669F-4C42-AF56-F4B3ADEDB1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721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berger@inia.org.u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07475" y="2571750"/>
            <a:ext cx="5581934" cy="1385888"/>
          </a:xfrm>
          <a:prstGeom prst="roundRect">
            <a:avLst/>
          </a:prstGeom>
          <a:gradFill flip="none" rotWithShape="1">
            <a:gsLst>
              <a:gs pos="9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4031651" y="2749599"/>
            <a:ext cx="4655149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t-BR" sz="3600" b="1" dirty="0" smtClean="0"/>
              <a:t>Agricultura de precisão no Uruguai.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17833" y="4158645"/>
            <a:ext cx="488328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1800" b="1" dirty="0" smtClean="0"/>
              <a:t>ANDRES BERGER, </a:t>
            </a:r>
            <a:r>
              <a:rPr lang="es-ES" sz="1800" b="1" dirty="0" err="1" smtClean="0"/>
              <a:t>IngAgr</a:t>
            </a:r>
            <a:r>
              <a:rPr lang="es-ES" sz="1800" b="1" dirty="0" smtClean="0"/>
              <a:t>. </a:t>
            </a:r>
            <a:r>
              <a:rPr lang="es-ES" sz="1800" b="1" dirty="0" err="1" smtClean="0"/>
              <a:t>MSc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PhD</a:t>
            </a:r>
            <a:endParaRPr lang="es-ES" sz="1800" b="1" baseline="30000" dirty="0" smtClean="0"/>
          </a:p>
          <a:p>
            <a:r>
              <a:rPr lang="es-ES" sz="1500" b="1" dirty="0" smtClean="0"/>
              <a:t>INIA La Estanzuela, Colonia</a:t>
            </a:r>
          </a:p>
          <a:p>
            <a:pPr algn="r"/>
            <a:r>
              <a:rPr lang="es-ES" sz="2100" b="1" dirty="0" smtClean="0">
                <a:hlinkClick r:id="rId2"/>
              </a:rPr>
              <a:t> aberger@inia.org.uy</a:t>
            </a:r>
            <a:r>
              <a:rPr lang="es-ES" sz="1500" b="1" dirty="0" smtClean="0"/>
              <a:t> </a:t>
            </a:r>
            <a:endParaRPr lang="en-US" sz="1500" b="1" dirty="0"/>
          </a:p>
        </p:txBody>
      </p:sp>
      <p:sp>
        <p:nvSpPr>
          <p:cNvPr id="7" name="6 Rectángulo"/>
          <p:cNvSpPr/>
          <p:nvPr/>
        </p:nvSpPr>
        <p:spPr>
          <a:xfrm>
            <a:off x="2714627" y="4143376"/>
            <a:ext cx="1285875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3 Imagen" descr="logo INIA urugu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075" y="4215011"/>
            <a:ext cx="1176755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Documents and Settings\marianoel.perez\Escritorio\Sin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6" t="16002" r="6667" b="13989"/>
          <a:stretch>
            <a:fillRect/>
          </a:stretch>
        </p:blipFill>
        <p:spPr bwMode="auto">
          <a:xfrm>
            <a:off x="1391139" y="499367"/>
            <a:ext cx="242054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8"/>
          <p:cNvSpPr txBox="1">
            <a:spLocks noChangeArrowheads="1"/>
          </p:cNvSpPr>
          <p:nvPr/>
        </p:nvSpPr>
        <p:spPr bwMode="auto">
          <a:xfrm>
            <a:off x="154168" y="385516"/>
            <a:ext cx="317480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s-UY" altLang="es-UY" sz="1100" b="1" dirty="0"/>
              <a:t>Melo, Cerro Largo - Uruguay</a:t>
            </a:r>
          </a:p>
          <a:p>
            <a:pPr>
              <a:defRPr/>
            </a:pPr>
            <a:r>
              <a:rPr lang="es-UY" altLang="es-UY" sz="1100" b="1" dirty="0"/>
              <a:t>Establecimiento Fundación </a:t>
            </a:r>
            <a:r>
              <a:rPr lang="es-UY" altLang="es-UY" sz="1100" b="1" dirty="0" err="1"/>
              <a:t>Beisso</a:t>
            </a:r>
            <a:endParaRPr lang="es-UY" altLang="es-UY" sz="1100" b="1" dirty="0"/>
          </a:p>
          <a:p>
            <a:pPr>
              <a:defRPr/>
            </a:pPr>
            <a:r>
              <a:rPr lang="es-UY" altLang="es-UY" sz="1100" b="1" dirty="0"/>
              <a:t>Lote 19 (103,89 has útiles)</a:t>
            </a:r>
          </a:p>
        </p:txBody>
      </p:sp>
      <p:pic>
        <p:nvPicPr>
          <p:cNvPr id="23" name="Picture 4" descr="F:\axa\Trabajos Completos\Fundacion Beisso\fotos presentacion fundacion\dl potrero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73" y="516036"/>
            <a:ext cx="2447925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F:\axa\Trabajos Completos\Fundacion Beisso\fotos presentacion fundacion\Al pot 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82" y="2432942"/>
            <a:ext cx="2089547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0 Conector recto de flecha"/>
          <p:cNvCxnSpPr/>
          <p:nvPr/>
        </p:nvCxnSpPr>
        <p:spPr>
          <a:xfrm>
            <a:off x="1850720" y="1831676"/>
            <a:ext cx="1949053" cy="136564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6035767" y="2642492"/>
            <a:ext cx="1889522" cy="1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Ambiente A-l - Lote19. </a:t>
            </a:r>
            <a:r>
              <a:rPr lang="es-ES" altLang="es-UY" sz="800" b="1" dirty="0" err="1">
                <a:solidFill>
                  <a:schemeClr val="tx1"/>
                </a:solidFill>
                <a:latin typeface="Optima"/>
              </a:rPr>
              <a:t>Brunosol</a:t>
            </a:r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</a:t>
            </a:r>
            <a:r>
              <a:rPr lang="es-ES" altLang="es-UY" sz="800" b="1" dirty="0" err="1">
                <a:solidFill>
                  <a:schemeClr val="tx1"/>
                </a:solidFill>
                <a:latin typeface="Optima"/>
              </a:rPr>
              <a:t>Eutrico</a:t>
            </a:r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típico</a:t>
            </a:r>
          </a:p>
          <a:p>
            <a:endParaRPr lang="es-ES" altLang="es-UY" sz="800" b="1" dirty="0">
              <a:solidFill>
                <a:schemeClr val="tx1"/>
              </a:solidFill>
              <a:latin typeface="Optima"/>
            </a:endParaRP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</a:t>
            </a:r>
            <a:r>
              <a:rPr lang="es-ES" altLang="es-UY" sz="900" b="1" dirty="0">
                <a:solidFill>
                  <a:schemeClr val="tx1"/>
                </a:solidFill>
                <a:latin typeface="Optima"/>
              </a:rPr>
              <a:t>Profundidad Hz A 50cm.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Textura: Franco.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Color Hz A: Pardo </a:t>
            </a:r>
            <a:r>
              <a:rPr lang="es-ES" altLang="es-UY" sz="800" dirty="0" err="1">
                <a:solidFill>
                  <a:schemeClr val="tx1"/>
                </a:solidFill>
                <a:latin typeface="Optima"/>
              </a:rPr>
              <a:t>Amarronado</a:t>
            </a:r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Concreciones: Baja.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Presencia de B Textural. 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Transición: Gradual con el Hz A.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Fertilidad: Media.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Drenaje: Moderadamente bien drenado.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Riesgo de sequia: Bajo.</a:t>
            </a:r>
          </a:p>
          <a:p>
            <a:r>
              <a:rPr lang="es-ES" altLang="es-UY" sz="800" dirty="0">
                <a:latin typeface="Optima"/>
              </a:rPr>
              <a:t> - Riesgo de erosión: Bajo.</a:t>
            </a:r>
          </a:p>
          <a:p>
            <a:endParaRPr lang="es-ES" altLang="es-UY" sz="800" dirty="0">
              <a:latin typeface="Optima"/>
            </a:endParaRPr>
          </a:p>
        </p:txBody>
      </p:sp>
      <p:cxnSp>
        <p:nvCxnSpPr>
          <p:cNvPr id="28" name="25 Conector recto de flecha"/>
          <p:cNvCxnSpPr/>
          <p:nvPr/>
        </p:nvCxnSpPr>
        <p:spPr>
          <a:xfrm flipV="1">
            <a:off x="1907870" y="1459011"/>
            <a:ext cx="1566863" cy="5357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431055" y="443407"/>
            <a:ext cx="1754981" cy="211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Ambiente D-l  </a:t>
            </a:r>
            <a:r>
              <a:rPr lang="es-ES" altLang="es-UY" sz="800" b="1" dirty="0" err="1">
                <a:solidFill>
                  <a:schemeClr val="tx1"/>
                </a:solidFill>
                <a:latin typeface="Optima"/>
              </a:rPr>
              <a:t>Brunosol</a:t>
            </a:r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</a:t>
            </a:r>
            <a:r>
              <a:rPr lang="es-ES" altLang="es-UY" sz="800" b="1" dirty="0" err="1">
                <a:solidFill>
                  <a:schemeClr val="tx1"/>
                </a:solidFill>
                <a:latin typeface="Optima"/>
              </a:rPr>
              <a:t>Luvico</a:t>
            </a:r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-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.</a:t>
            </a:r>
            <a:endParaRPr lang="es-ES" altLang="es-UY" sz="900" b="1" dirty="0">
              <a:solidFill>
                <a:schemeClr val="tx1"/>
              </a:solidFill>
              <a:latin typeface="Optima"/>
            </a:endParaRPr>
          </a:p>
          <a:p>
            <a:r>
              <a:rPr lang="es-ES" altLang="es-UY" sz="900" b="1" dirty="0">
                <a:solidFill>
                  <a:schemeClr val="tx1"/>
                </a:solidFill>
                <a:latin typeface="Optima"/>
              </a:rPr>
              <a:t> - Profundidad Hz A 15cm</a:t>
            </a:r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Textura: Franco.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Color Hz A: Pardo </a:t>
            </a:r>
            <a:r>
              <a:rPr lang="es-ES" altLang="es-UY" sz="800" dirty="0" err="1">
                <a:solidFill>
                  <a:schemeClr val="tx1"/>
                </a:solidFill>
                <a:latin typeface="Optima"/>
              </a:rPr>
              <a:t>Amarronado</a:t>
            </a:r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Claro.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Concreciones: Si.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Presencia de B Textural (con muy alto % de arcilla). 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Transición: Abrupta con el Hz A.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Fertilidad: Media - Baja.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Drenaje: Imperfecto.</a:t>
            </a:r>
          </a:p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Riesgo de sequia: Medio.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 - Riesgo de erosión: Medio.</a:t>
            </a:r>
          </a:p>
          <a:p>
            <a:endParaRPr lang="es-ES" altLang="es-UY" sz="800" dirty="0">
              <a:latin typeface="Optima"/>
            </a:endParaRPr>
          </a:p>
        </p:txBody>
      </p:sp>
      <p:pic>
        <p:nvPicPr>
          <p:cNvPr id="30" name="Picture 5" descr="F:\axa\Trabajos Completos\Fundacion Beisso\fotos presentacion fundacion\Dl abajo pot 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16" y="3197323"/>
            <a:ext cx="2139554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3846208" y="4260552"/>
            <a:ext cx="3888581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Ambiente D-l </a:t>
            </a:r>
            <a:r>
              <a:rPr lang="es-ES" altLang="es-UY" sz="800" b="1" dirty="0" err="1">
                <a:solidFill>
                  <a:schemeClr val="tx1"/>
                </a:solidFill>
                <a:latin typeface="Optima"/>
              </a:rPr>
              <a:t>Luvisol</a:t>
            </a:r>
            <a:r>
              <a:rPr lang="es-ES" altLang="es-UY" sz="800" b="1" dirty="0">
                <a:solidFill>
                  <a:schemeClr val="tx1"/>
                </a:solidFill>
                <a:latin typeface="Optima"/>
              </a:rPr>
              <a:t> - Lote19.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Diferentes D en igual topografía e igual lote donde el problema radica en : </a:t>
            </a:r>
          </a:p>
          <a:p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Hz ardo Rojizos con abundancia de comprensiones de Hiero de textura Franco </a:t>
            </a:r>
            <a:r>
              <a:rPr lang="es-ES" altLang="es-UY" sz="800" dirty="0" err="1">
                <a:solidFill>
                  <a:schemeClr val="tx1"/>
                </a:solidFill>
                <a:latin typeface="Optima"/>
              </a:rPr>
              <a:t>Arenozo</a:t>
            </a:r>
            <a:r>
              <a:rPr lang="es-ES" altLang="es-UY" sz="800" dirty="0">
                <a:solidFill>
                  <a:schemeClr val="tx1"/>
                </a:solidFill>
                <a:latin typeface="Optima"/>
              </a:rPr>
              <a:t>, fertilidad extremadamente baja y riesgo de sequia alto.</a:t>
            </a: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645932" y="2873474"/>
            <a:ext cx="42863" cy="4583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165094" y="4835723"/>
            <a:ext cx="172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Polak</a:t>
            </a:r>
            <a:r>
              <a:rPr lang="en-US" dirty="0" smtClean="0"/>
              <a:t>, G. (ADP), 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30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P8300047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8" y="2182585"/>
            <a:ext cx="3679371" cy="275952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15766" y="1161913"/>
            <a:ext cx="7886700" cy="3463490"/>
          </a:xfrm>
        </p:spPr>
        <p:txBody>
          <a:bodyPr/>
          <a:lstStyle/>
          <a:p>
            <a:pPr lvl="1"/>
            <a:r>
              <a:rPr lang="es-ES" dirty="0" smtClean="0"/>
              <a:t>P &amp; K iniciativas de manejo por zonas y muestreo guiado (</a:t>
            </a:r>
            <a:r>
              <a:rPr lang="es-ES" dirty="0" err="1" smtClean="0"/>
              <a:t>Ferifacil</a:t>
            </a:r>
            <a:r>
              <a:rPr lang="es-ES" dirty="0" smtClean="0"/>
              <a:t>, ASP, SAPI)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N - Prescripciones por zona utilizando NDVI (</a:t>
            </a:r>
            <a:r>
              <a:rPr lang="es-ES" dirty="0" err="1" smtClean="0"/>
              <a:t>Drones</a:t>
            </a:r>
            <a:r>
              <a:rPr lang="es-ES" dirty="0" smtClean="0"/>
              <a:t>, Landsat, </a:t>
            </a:r>
            <a:r>
              <a:rPr lang="es-ES" dirty="0" err="1" smtClean="0"/>
              <a:t>Sentinel</a:t>
            </a:r>
            <a:r>
              <a:rPr lang="es-ES" dirty="0" smtClean="0"/>
              <a:t>)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N utilizando sensores activos (</a:t>
            </a:r>
            <a:r>
              <a:rPr lang="es-ES" dirty="0" err="1" smtClean="0"/>
              <a:t>Yara</a:t>
            </a:r>
            <a:r>
              <a:rPr lang="es-ES" dirty="0" smtClean="0"/>
              <a:t>, Cropscanner)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9520" y="406621"/>
            <a:ext cx="7886700" cy="4927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s-ES" sz="2800" b="1" dirty="0" smtClean="0"/>
              <a:t>Fase </a:t>
            </a:r>
            <a:r>
              <a:rPr lang="es-ES" sz="2800" b="1" dirty="0" smtClean="0"/>
              <a:t>2 --- Manejo variable de nutrientes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07928" y="3323410"/>
            <a:ext cx="4158462" cy="112921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1198469" y="1471430"/>
            <a:ext cx="4209757" cy="2468880"/>
          </a:xfrm>
          <a:custGeom>
            <a:avLst/>
            <a:gdLst>
              <a:gd name="connsiteX0" fmla="*/ 0 w 5613009"/>
              <a:gd name="connsiteY0" fmla="*/ 1856936 h 3291840"/>
              <a:gd name="connsiteX1" fmla="*/ 0 w 5613009"/>
              <a:gd name="connsiteY1" fmla="*/ 2475914 h 3291840"/>
              <a:gd name="connsiteX2" fmla="*/ 3756074 w 5613009"/>
              <a:gd name="connsiteY2" fmla="*/ 3179299 h 3291840"/>
              <a:gd name="connsiteX3" fmla="*/ 5570806 w 5613009"/>
              <a:gd name="connsiteY3" fmla="*/ 3291840 h 3291840"/>
              <a:gd name="connsiteX4" fmla="*/ 5613009 w 5613009"/>
              <a:gd name="connsiteY4" fmla="*/ 0 h 3291840"/>
              <a:gd name="connsiteX5" fmla="*/ 1308295 w 5613009"/>
              <a:gd name="connsiteY5" fmla="*/ 1603717 h 3291840"/>
              <a:gd name="connsiteX6" fmla="*/ 0 w 5613009"/>
              <a:gd name="connsiteY6" fmla="*/ 1856936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009" h="3291840">
                <a:moveTo>
                  <a:pt x="0" y="1856936"/>
                </a:moveTo>
                <a:lnTo>
                  <a:pt x="0" y="2475914"/>
                </a:lnTo>
                <a:lnTo>
                  <a:pt x="3756074" y="3179299"/>
                </a:lnTo>
                <a:lnTo>
                  <a:pt x="5570806" y="3291840"/>
                </a:lnTo>
                <a:lnTo>
                  <a:pt x="5613009" y="0"/>
                </a:lnTo>
                <a:lnTo>
                  <a:pt x="1308295" y="1603717"/>
                </a:lnTo>
                <a:lnTo>
                  <a:pt x="0" y="18569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21261" y="1428436"/>
            <a:ext cx="0" cy="302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endParaRPr lang="es-E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21261" y="4452624"/>
            <a:ext cx="518517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endParaRPr lang="es-E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5446963" y="3323407"/>
            <a:ext cx="0" cy="113412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arrow" w="med" len="med"/>
            <a:tailEnd type="arrow" w="med" len="med"/>
          </a:ln>
          <a:effectLst/>
        </p:spPr>
        <p:txBody>
          <a:bodyPr lIns="68580" tIns="34290" rIns="68580" bIns="34290"/>
          <a:lstStyle/>
          <a:p>
            <a:endParaRPr lang="es-E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5446965" y="1428437"/>
            <a:ext cx="27273" cy="189497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arrow" w="med" len="med"/>
            <a:tailEnd type="arrow" w="med" len="med"/>
          </a:ln>
          <a:effectLst/>
        </p:spPr>
        <p:txBody>
          <a:bodyPr lIns="68580" tIns="34290" rIns="68580" bIns="34290"/>
          <a:lstStyle/>
          <a:p>
            <a:endParaRPr lang="es-E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 flipV="1">
            <a:off x="6122363" y="1482013"/>
            <a:ext cx="26678" cy="2381456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arrow" w="med" len="med"/>
            <a:tailEnd type="arrow" w="med" len="med"/>
          </a:ln>
          <a:effectLst/>
        </p:spPr>
        <p:txBody>
          <a:bodyPr lIns="68580" tIns="34290" rIns="68580" bIns="34290"/>
          <a:lstStyle/>
          <a:p>
            <a:endParaRPr lang="es-E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-1168140">
            <a:off x="1747582" y="1962827"/>
            <a:ext cx="2917031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b="1" dirty="0"/>
              <a:t>Incremento potencial (6 kg N ha</a:t>
            </a:r>
            <a:r>
              <a:rPr lang="es-ES" sz="1100" b="1" baseline="30000" dirty="0"/>
              <a:t>-1</a:t>
            </a:r>
            <a:r>
              <a:rPr lang="es-ES" sz="1100" b="1" dirty="0"/>
              <a:t> año</a:t>
            </a:r>
            <a:r>
              <a:rPr lang="es-ES" sz="1100" b="1" baseline="30000" dirty="0"/>
              <a:t>-1</a:t>
            </a:r>
            <a:r>
              <a:rPr lang="es-ES" sz="1100" b="1" dirty="0"/>
              <a:t>)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046301" y="4614550"/>
            <a:ext cx="177878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1999 (3500 kg/ha)</a:t>
            </a:r>
            <a:endParaRPr lang="es-ES" b="1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17409" y="4614550"/>
            <a:ext cx="184765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2015 (6500 kg/ha)</a:t>
            </a:r>
            <a:endParaRPr lang="es-ES" b="1" dirty="0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5528408" y="1919253"/>
            <a:ext cx="702078" cy="5400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/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r>
              <a:rPr lang="es-E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endParaRPr lang="es-E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5527816" y="3491585"/>
            <a:ext cx="513215" cy="425891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40%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5852094" y="731122"/>
            <a:ext cx="837009" cy="70246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80%</a:t>
            </a: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6149041" y="3863469"/>
            <a:ext cx="0" cy="59388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arrow" w="med" len="med"/>
            <a:tailEnd type="arrow" w="med" len="med"/>
          </a:ln>
          <a:effectLst/>
        </p:spPr>
        <p:txBody>
          <a:bodyPr lIns="68580" tIns="34290" rIns="68580" bIns="34290"/>
          <a:lstStyle/>
          <a:p>
            <a:endParaRPr lang="es-ES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6228329" y="3971482"/>
            <a:ext cx="433388" cy="377429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20%</a:t>
            </a: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694435" y="2729344"/>
            <a:ext cx="433388" cy="37742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30%</a:t>
            </a: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343832" y="3588231"/>
            <a:ext cx="810816" cy="756047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/>
            <a:r>
              <a:rPr lang="es-E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70%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 rot="740944">
            <a:off x="1463500" y="3786163"/>
            <a:ext cx="2964594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Caída en la contribución del suelo (4 kg N ha-1 año-1)</a:t>
            </a:r>
          </a:p>
        </p:txBody>
      </p: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153460" y="3317959"/>
            <a:ext cx="4212431" cy="599516"/>
            <a:chOff x="1156" y="2568"/>
            <a:chExt cx="3538" cy="726"/>
          </a:xfrm>
        </p:grpSpPr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156" y="2568"/>
              <a:ext cx="240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560" y="3203"/>
              <a:ext cx="1134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046301" y="1266513"/>
            <a:ext cx="302418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(para condiciones de año típico)</a:t>
            </a:r>
          </a:p>
        </p:txBody>
      </p:sp>
      <p:grpSp>
        <p:nvGrpSpPr>
          <p:cNvPr id="27" name="Group 40"/>
          <p:cNvGrpSpPr>
            <a:grpSpLocks/>
          </p:cNvGrpSpPr>
          <p:nvPr/>
        </p:nvGrpSpPr>
        <p:grpSpPr bwMode="auto">
          <a:xfrm>
            <a:off x="1208229" y="1482016"/>
            <a:ext cx="4212431" cy="1355341"/>
            <a:chOff x="1202" y="1026"/>
            <a:chExt cx="3538" cy="1315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2018" y="1026"/>
              <a:ext cx="2722" cy="1134"/>
            </a:xfrm>
            <a:prstGeom prst="line">
              <a:avLst/>
            </a:prstGeom>
            <a:noFill/>
            <a:ln w="635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 flipV="1">
              <a:off x="1202" y="2160"/>
              <a:ext cx="816" cy="181"/>
            </a:xfrm>
            <a:prstGeom prst="line">
              <a:avLst/>
            </a:prstGeom>
            <a:noFill/>
            <a:ln w="635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835518" y="4699417"/>
            <a:ext cx="212043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 smtClean="0"/>
              <a:t>Hoffman, Berger, </a:t>
            </a:r>
            <a:r>
              <a:rPr lang="es-ES" sz="1200" dirty="0" err="1" smtClean="0"/>
              <a:t>Fassana</a:t>
            </a:r>
            <a:r>
              <a:rPr lang="es-ES" sz="1200" dirty="0" smtClean="0"/>
              <a:t> 2016</a:t>
            </a:r>
            <a:endParaRPr lang="es-ES" sz="1200" dirty="0"/>
          </a:p>
        </p:txBody>
      </p:sp>
      <p:sp>
        <p:nvSpPr>
          <p:cNvPr id="31" name="32 Título"/>
          <p:cNvSpPr txBox="1">
            <a:spLocks/>
          </p:cNvSpPr>
          <p:nvPr/>
        </p:nvSpPr>
        <p:spPr>
          <a:xfrm>
            <a:off x="240242" y="287013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100" dirty="0" smtClean="0">
                <a:latin typeface="+mj-lt"/>
                <a:ea typeface="+mj-ea"/>
                <a:cs typeface="+mj-cs"/>
              </a:rPr>
              <a:t>Aporte relativo (</a:t>
            </a:r>
            <a:r>
              <a:rPr lang="es-ES" sz="2100" dirty="0" err="1" smtClean="0">
                <a:latin typeface="+mj-lt"/>
                <a:ea typeface="+mj-ea"/>
                <a:cs typeface="+mj-cs"/>
              </a:rPr>
              <a:t>suelo+fertilizante</a:t>
            </a:r>
            <a:r>
              <a:rPr lang="es-ES" sz="2100" dirty="0" smtClean="0">
                <a:latin typeface="+mj-lt"/>
                <a:ea typeface="+mj-ea"/>
                <a:cs typeface="+mj-cs"/>
              </a:rPr>
              <a:t>) vs demanda</a:t>
            </a:r>
            <a:endParaRPr lang="es-ES" sz="2100" dirty="0">
              <a:latin typeface="+mj-lt"/>
              <a:ea typeface="+mj-ea"/>
              <a:cs typeface="+mj-cs"/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1153459" y="3317959"/>
            <a:ext cx="4212933" cy="54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790547" y="2226040"/>
            <a:ext cx="2113613" cy="13619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s-ES" sz="2100" dirty="0" smtClean="0"/>
              <a:t>La proporción del N aportado por fertilizante aumento  (x2-x3)</a:t>
            </a:r>
            <a:endParaRPr lang="es-E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88" y="523936"/>
            <a:ext cx="5888324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754814" y="1326630"/>
            <a:ext cx="1026114" cy="2977726"/>
          </a:xfrm>
          <a:prstGeom prst="rect">
            <a:avLst/>
          </a:prstGeom>
          <a:solidFill>
            <a:srgbClr val="FFC000">
              <a:alpha val="41000"/>
            </a:srgb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320988" y="1334025"/>
            <a:ext cx="702078" cy="2970330"/>
          </a:xfrm>
          <a:prstGeom prst="rect">
            <a:avLst/>
          </a:prstGeom>
          <a:solidFill>
            <a:schemeClr val="accent3">
              <a:alpha val="41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5400000">
            <a:off x="3555084" y="1876069"/>
            <a:ext cx="179882" cy="3780420"/>
          </a:xfrm>
          <a:prstGeom prst="rect">
            <a:avLst/>
          </a:prstGeom>
          <a:solidFill>
            <a:srgbClr val="FFC000">
              <a:alpha val="41000"/>
            </a:srgb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 rot="5400000">
            <a:off x="4278537" y="2291571"/>
            <a:ext cx="299153" cy="2214246"/>
          </a:xfrm>
          <a:prstGeom prst="rect">
            <a:avLst/>
          </a:prstGeom>
          <a:solidFill>
            <a:schemeClr val="accent3">
              <a:alpha val="41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753037" y="631948"/>
            <a:ext cx="111556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Zafra 2014 LE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39047" y="4585697"/>
            <a:ext cx="188737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Fernández y Sierra 2014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85812" y="708288"/>
            <a:ext cx="2462135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s-ES" sz="2100" dirty="0" smtClean="0"/>
              <a:t>Cuanto N requiere un cultivo?</a:t>
            </a:r>
            <a:endParaRPr lang="es-ES" sz="2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87686" y="2059277"/>
            <a:ext cx="2462135" cy="76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s-ES" sz="1500" dirty="0" smtClean="0"/>
              <a:t>-- &gt; No satisfacer la demanda conlleva descensos en contenido de proteína</a:t>
            </a:r>
            <a:endParaRPr lang="es-E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28601" y="591056"/>
            <a:ext cx="1981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smtClean="0">
                <a:solidFill>
                  <a:schemeClr val="accent1"/>
                </a:solidFill>
              </a:rPr>
              <a:t>Dosis económicamente optima 121- 240 kgN ha-1</a:t>
            </a:r>
          </a:p>
          <a:p>
            <a:r>
              <a:rPr lang="es-UY" b="1" smtClean="0">
                <a:solidFill>
                  <a:schemeClr val="accent1"/>
                </a:solidFill>
              </a:rPr>
              <a:t>(Cuad Plateau)</a:t>
            </a:r>
            <a:endParaRPr lang="es-UY" b="1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28601" y="2025208"/>
            <a:ext cx="1981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smtClean="0">
                <a:solidFill>
                  <a:srgbClr val="FF0000"/>
                </a:solidFill>
              </a:rPr>
              <a:t>Dosis necesaria para 11.5% Pbs</a:t>
            </a:r>
          </a:p>
          <a:p>
            <a:r>
              <a:rPr lang="es-UY" b="1" smtClean="0">
                <a:solidFill>
                  <a:srgbClr val="FF0000"/>
                </a:solidFill>
              </a:rPr>
              <a:t>(Cuad)</a:t>
            </a:r>
            <a:endParaRPr lang="es-UY" b="1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6200" y="2971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/>
              <a:t>3 años dos localidades: EEMAC y LE. </a:t>
            </a:r>
          </a:p>
          <a:p>
            <a:r>
              <a:rPr lang="es-UY" sz="1600" dirty="0" smtClean="0"/>
              <a:t>Cultivares: Fuste, Baguette 601</a:t>
            </a:r>
          </a:p>
          <a:p>
            <a:r>
              <a:rPr lang="es-UY" sz="1600" dirty="0" smtClean="0"/>
              <a:t>Siembra: ultima semana mayo-primera junio</a:t>
            </a:r>
            <a:endParaRPr lang="es-UY" sz="16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3403525" y="457201"/>
            <a:ext cx="5276472" cy="4286250"/>
            <a:chOff x="2270740" y="457201"/>
            <a:chExt cx="6797061" cy="4286250"/>
          </a:xfrm>
        </p:grpSpPr>
        <p:pic>
          <p:nvPicPr>
            <p:cNvPr id="2050" name="Imagen 14"/>
            <p:cNvPicPr>
              <a:picLocks noChangeAspect="1" noChangeArrowheads="1"/>
            </p:cNvPicPr>
            <p:nvPr/>
          </p:nvPicPr>
          <p:blipFill>
            <a:blip r:embed="rId2"/>
            <a:srcRect t="4556"/>
            <a:stretch>
              <a:fillRect/>
            </a:stretch>
          </p:blipFill>
          <p:spPr bwMode="auto">
            <a:xfrm>
              <a:off x="2270740" y="457201"/>
              <a:ext cx="6797061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4343400" y="154305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chemeClr val="accent1"/>
                  </a:solidFill>
                </a:rPr>
                <a:t>182 /6140</a:t>
              </a:r>
              <a:endParaRPr lang="es-UY" b="1">
                <a:solidFill>
                  <a:schemeClr val="accent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905198" y="1666101"/>
              <a:ext cx="1071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chemeClr val="accent1"/>
                  </a:solidFill>
                </a:rPr>
                <a:t>&gt;240 / 7376</a:t>
              </a:r>
              <a:endParaRPr lang="es-UY" b="1">
                <a:solidFill>
                  <a:schemeClr val="accent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343401" y="2809101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chemeClr val="accent1"/>
                  </a:solidFill>
                </a:rPr>
                <a:t>121 / 4925</a:t>
              </a:r>
              <a:endParaRPr lang="es-UY" b="1">
                <a:solidFill>
                  <a:schemeClr val="accent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020616" y="2866251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chemeClr val="accent1"/>
                  </a:solidFill>
                </a:rPr>
                <a:t>135 / 6977</a:t>
              </a:r>
              <a:endParaRPr lang="es-UY" b="1">
                <a:solidFill>
                  <a:schemeClr val="accent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343401" y="4009251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chemeClr val="accent1"/>
                  </a:solidFill>
                </a:rPr>
                <a:t>141 / 7021</a:t>
              </a:r>
              <a:endParaRPr lang="es-UY" b="1">
                <a:solidFill>
                  <a:schemeClr val="accent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020616" y="4000500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chemeClr val="accent1"/>
                  </a:solidFill>
                </a:rPr>
                <a:t>177 / 5848</a:t>
              </a:r>
              <a:endParaRPr lang="es-UY" b="1">
                <a:solidFill>
                  <a:schemeClr val="accent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124200" y="857250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dirty="0" smtClean="0">
                  <a:solidFill>
                    <a:srgbClr val="FF0000"/>
                  </a:solidFill>
                </a:rPr>
                <a:t>---</a:t>
              </a:r>
              <a:endParaRPr lang="es-UY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791200" y="85725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rgbClr val="FF0000"/>
                  </a:solidFill>
                </a:rPr>
                <a:t>167</a:t>
              </a:r>
              <a:endParaRPr lang="es-UY" b="1">
                <a:solidFill>
                  <a:srgbClr val="FF0000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124200" y="2066151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rgbClr val="FF0000"/>
                  </a:solidFill>
                </a:rPr>
                <a:t>---</a:t>
              </a:r>
              <a:endParaRPr lang="es-UY" b="1">
                <a:solidFill>
                  <a:srgbClr val="FF0000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791200" y="206615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rgbClr val="FF0000"/>
                  </a:solidFill>
                </a:rPr>
                <a:t>170</a:t>
              </a:r>
              <a:endParaRPr lang="es-UY" b="1">
                <a:solidFill>
                  <a:srgbClr val="FF000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124200" y="33147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rgbClr val="FF0000"/>
                  </a:solidFill>
                </a:rPr>
                <a:t>10</a:t>
              </a:r>
              <a:endParaRPr lang="es-UY" b="1">
                <a:solidFill>
                  <a:srgbClr val="FF00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791200" y="33147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b="1" smtClean="0">
                  <a:solidFill>
                    <a:srgbClr val="FF0000"/>
                  </a:solidFill>
                </a:rPr>
                <a:t>48</a:t>
              </a:r>
              <a:endParaRPr lang="es-UY" b="1">
                <a:solidFill>
                  <a:srgbClr val="FF0000"/>
                </a:solidFill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8763000" y="3086100"/>
              <a:ext cx="1524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362200" y="1028700"/>
              <a:ext cx="1524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0481" y="1582479"/>
            <a:ext cx="4393437" cy="2893239"/>
          </a:xfrm>
          <a:prstGeom prst="rect">
            <a:avLst/>
          </a:prstGeom>
          <a:gradFill flip="none" rotWithShape="1">
            <a:gsLst>
              <a:gs pos="0">
                <a:srgbClr val="CAE8AA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5" name="4 Forma libre"/>
          <p:cNvSpPr/>
          <p:nvPr/>
        </p:nvSpPr>
        <p:spPr>
          <a:xfrm>
            <a:off x="1279939" y="2855503"/>
            <a:ext cx="3279371" cy="1421477"/>
          </a:xfrm>
          <a:custGeom>
            <a:avLst/>
            <a:gdLst>
              <a:gd name="connsiteX0" fmla="*/ 0 w 4372495"/>
              <a:gd name="connsiteY0" fmla="*/ 1712422 h 1895302"/>
              <a:gd name="connsiteX1" fmla="*/ 1213658 w 4372495"/>
              <a:gd name="connsiteY1" fmla="*/ 1629295 h 1895302"/>
              <a:gd name="connsiteX2" fmla="*/ 1662546 w 4372495"/>
              <a:gd name="connsiteY2" fmla="*/ 1047404 h 1895302"/>
              <a:gd name="connsiteX3" fmla="*/ 1995055 w 4372495"/>
              <a:gd name="connsiteY3" fmla="*/ 133004 h 1895302"/>
              <a:gd name="connsiteX4" fmla="*/ 2377440 w 4372495"/>
              <a:gd name="connsiteY4" fmla="*/ 249382 h 1895302"/>
              <a:gd name="connsiteX5" fmla="*/ 3341717 w 4372495"/>
              <a:gd name="connsiteY5" fmla="*/ 1612669 h 1895302"/>
              <a:gd name="connsiteX6" fmla="*/ 4372495 w 4372495"/>
              <a:gd name="connsiteY6" fmla="*/ 1895302 h 18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495" h="1895302">
                <a:moveTo>
                  <a:pt x="0" y="1712422"/>
                </a:moveTo>
                <a:cubicBezTo>
                  <a:pt x="468283" y="1726276"/>
                  <a:pt x="936567" y="1740131"/>
                  <a:pt x="1213658" y="1629295"/>
                </a:cubicBezTo>
                <a:cubicBezTo>
                  <a:pt x="1490749" y="1518459"/>
                  <a:pt x="1532313" y="1296786"/>
                  <a:pt x="1662546" y="1047404"/>
                </a:cubicBezTo>
                <a:cubicBezTo>
                  <a:pt x="1792779" y="798022"/>
                  <a:pt x="1875906" y="266008"/>
                  <a:pt x="1995055" y="133004"/>
                </a:cubicBezTo>
                <a:cubicBezTo>
                  <a:pt x="2114204" y="0"/>
                  <a:pt x="2152996" y="2771"/>
                  <a:pt x="2377440" y="249382"/>
                </a:cubicBezTo>
                <a:cubicBezTo>
                  <a:pt x="2601884" y="495993"/>
                  <a:pt x="3009208" y="1338349"/>
                  <a:pt x="3341717" y="1612669"/>
                </a:cubicBezTo>
                <a:cubicBezTo>
                  <a:pt x="3674226" y="1886989"/>
                  <a:pt x="4023360" y="1891145"/>
                  <a:pt x="4372495" y="1895302"/>
                </a:cubicBezTo>
              </a:path>
            </a:pathLst>
          </a:custGeom>
          <a:ln w="57150">
            <a:solidFill>
              <a:srgbClr val="2225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5 Forma libre"/>
          <p:cNvSpPr/>
          <p:nvPr/>
        </p:nvSpPr>
        <p:spPr>
          <a:xfrm>
            <a:off x="3612248" y="2463147"/>
            <a:ext cx="857256" cy="1976323"/>
          </a:xfrm>
          <a:custGeom>
            <a:avLst/>
            <a:gdLst>
              <a:gd name="connsiteX0" fmla="*/ 0 w 1446415"/>
              <a:gd name="connsiteY0" fmla="*/ 2094807 h 2094807"/>
              <a:gd name="connsiteX1" fmla="*/ 448888 w 1446415"/>
              <a:gd name="connsiteY1" fmla="*/ 1995054 h 2094807"/>
              <a:gd name="connsiteX2" fmla="*/ 648393 w 1446415"/>
              <a:gd name="connsiteY2" fmla="*/ 1662545 h 2094807"/>
              <a:gd name="connsiteX3" fmla="*/ 1163782 w 1446415"/>
              <a:gd name="connsiteY3" fmla="*/ 266007 h 2094807"/>
              <a:gd name="connsiteX4" fmla="*/ 1446415 w 1446415"/>
              <a:gd name="connsiteY4" fmla="*/ 66502 h 20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415" h="2094807">
                <a:moveTo>
                  <a:pt x="0" y="2094807"/>
                </a:moveTo>
                <a:cubicBezTo>
                  <a:pt x="170411" y="2080952"/>
                  <a:pt x="340823" y="2067098"/>
                  <a:pt x="448888" y="1995054"/>
                </a:cubicBezTo>
                <a:cubicBezTo>
                  <a:pt x="556954" y="1923010"/>
                  <a:pt x="529244" y="1950720"/>
                  <a:pt x="648393" y="1662545"/>
                </a:cubicBezTo>
                <a:cubicBezTo>
                  <a:pt x="767542" y="1374371"/>
                  <a:pt x="1030778" y="532014"/>
                  <a:pt x="1163782" y="266007"/>
                </a:cubicBezTo>
                <a:cubicBezTo>
                  <a:pt x="1296786" y="0"/>
                  <a:pt x="1371600" y="33251"/>
                  <a:pt x="1446415" y="66502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3397936" y="4529298"/>
            <a:ext cx="96981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/>
              <a:t>Z65 </a:t>
            </a:r>
            <a:r>
              <a:rPr lang="en-US" b="1" dirty="0" err="1" smtClean="0"/>
              <a:t>antesis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433521" y="4529298"/>
            <a:ext cx="40780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/>
              <a:t>Z30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79744" y="4529298"/>
            <a:ext cx="100168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UY" b="1" dirty="0" smtClean="0"/>
              <a:t>Emergencia</a:t>
            </a:r>
            <a:endParaRPr lang="es-UY" b="1" dirty="0"/>
          </a:p>
        </p:txBody>
      </p:sp>
      <p:cxnSp>
        <p:nvCxnSpPr>
          <p:cNvPr id="10" name="9 Conector recto"/>
          <p:cNvCxnSpPr/>
          <p:nvPr/>
        </p:nvCxnSpPr>
        <p:spPr>
          <a:xfrm rot="5400000" flipH="1" flipV="1">
            <a:off x="2625128" y="3527194"/>
            <a:ext cx="1882663" cy="155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040481" y="2608388"/>
            <a:ext cx="4393437" cy="1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abajo"/>
          <p:cNvSpPr/>
          <p:nvPr/>
        </p:nvSpPr>
        <p:spPr>
          <a:xfrm>
            <a:off x="2112050" y="3306098"/>
            <a:ext cx="214314" cy="419522"/>
          </a:xfrm>
          <a:prstGeom prst="downArrow">
            <a:avLst/>
          </a:prstGeom>
          <a:solidFill>
            <a:srgbClr val="2225A6"/>
          </a:solidFill>
          <a:ln>
            <a:solidFill>
              <a:srgbClr val="222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12 Flecha arriba y abajo"/>
          <p:cNvSpPr/>
          <p:nvPr/>
        </p:nvSpPr>
        <p:spPr>
          <a:xfrm>
            <a:off x="4844553" y="2609578"/>
            <a:ext cx="214314" cy="1812563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4" name="13 Conector recto"/>
          <p:cNvCxnSpPr/>
          <p:nvPr/>
        </p:nvCxnSpPr>
        <p:spPr>
          <a:xfrm>
            <a:off x="1040481" y="1645164"/>
            <a:ext cx="4393437" cy="11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lecha arriba y abajo"/>
          <p:cNvSpPr/>
          <p:nvPr/>
        </p:nvSpPr>
        <p:spPr>
          <a:xfrm>
            <a:off x="4844553" y="1698744"/>
            <a:ext cx="214314" cy="910835"/>
          </a:xfrm>
          <a:prstGeom prst="up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6" name="15 Conector recto de flecha"/>
          <p:cNvCxnSpPr/>
          <p:nvPr/>
        </p:nvCxnSpPr>
        <p:spPr>
          <a:xfrm rot="5400000" flipH="1" flipV="1">
            <a:off x="-566876" y="3028504"/>
            <a:ext cx="2035983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2491" y="2761207"/>
            <a:ext cx="962443" cy="715581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s-UY" b="1" dirty="0" smtClean="0"/>
              <a:t>N en suelo </a:t>
            </a:r>
          </a:p>
          <a:p>
            <a:pPr algn="ctr"/>
            <a:r>
              <a:rPr lang="es-UY" b="1" dirty="0" smtClean="0"/>
              <a:t>o planta,</a:t>
            </a:r>
          </a:p>
          <a:p>
            <a:pPr algn="ctr"/>
            <a:r>
              <a:rPr lang="es-UY" b="1" dirty="0" smtClean="0"/>
              <a:t>IAF</a:t>
            </a:r>
            <a:endParaRPr lang="es-UY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06802" y="3060691"/>
            <a:ext cx="1486112" cy="284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Nabs pre-</a:t>
            </a:r>
            <a:r>
              <a:rPr lang="en-US" dirty="0" err="1" smtClean="0"/>
              <a:t>floración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324926" y="2011108"/>
            <a:ext cx="1560235" cy="284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Nabs post-</a:t>
            </a:r>
            <a:r>
              <a:rPr lang="en-US" dirty="0" err="1" smtClean="0"/>
              <a:t>floración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852390" y="1358835"/>
            <a:ext cx="885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Nabs total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649782" y="3594904"/>
            <a:ext cx="71352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grano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201215" y="3841884"/>
            <a:ext cx="64504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err="1" smtClean="0"/>
              <a:t>Nsuelo</a:t>
            </a:r>
            <a:endParaRPr lang="en-US" dirty="0"/>
          </a:p>
        </p:txBody>
      </p:sp>
      <p:sp>
        <p:nvSpPr>
          <p:cNvPr id="23" name="22 Forma libre"/>
          <p:cNvSpPr/>
          <p:nvPr/>
        </p:nvSpPr>
        <p:spPr>
          <a:xfrm>
            <a:off x="1274489" y="1662512"/>
            <a:ext cx="3167149" cy="2770217"/>
          </a:xfrm>
          <a:custGeom>
            <a:avLst/>
            <a:gdLst>
              <a:gd name="connsiteX0" fmla="*/ 0 w 4222865"/>
              <a:gd name="connsiteY0" fmla="*/ 3690851 h 3693622"/>
              <a:gd name="connsiteX1" fmla="*/ 764770 w 4222865"/>
              <a:gd name="connsiteY1" fmla="*/ 3674226 h 3693622"/>
              <a:gd name="connsiteX2" fmla="*/ 1396538 w 4222865"/>
              <a:gd name="connsiteY2" fmla="*/ 3574473 h 3693622"/>
              <a:gd name="connsiteX3" fmla="*/ 1945178 w 4222865"/>
              <a:gd name="connsiteY3" fmla="*/ 3192088 h 3693622"/>
              <a:gd name="connsiteX4" fmla="*/ 2443941 w 4222865"/>
              <a:gd name="connsiteY4" fmla="*/ 2344189 h 3693622"/>
              <a:gd name="connsiteX5" fmla="*/ 2892829 w 4222865"/>
              <a:gd name="connsiteY5" fmla="*/ 1512917 h 3693622"/>
              <a:gd name="connsiteX6" fmla="*/ 3374967 w 4222865"/>
              <a:gd name="connsiteY6" fmla="*/ 548640 h 3693622"/>
              <a:gd name="connsiteX7" fmla="*/ 3674225 w 4222865"/>
              <a:gd name="connsiteY7" fmla="*/ 166255 h 3693622"/>
              <a:gd name="connsiteX8" fmla="*/ 3956858 w 4222865"/>
              <a:gd name="connsiteY8" fmla="*/ 33251 h 3693622"/>
              <a:gd name="connsiteX9" fmla="*/ 4222865 w 4222865"/>
              <a:gd name="connsiteY9" fmla="*/ 0 h 36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2865" h="3693622">
                <a:moveTo>
                  <a:pt x="0" y="3690851"/>
                </a:moveTo>
                <a:cubicBezTo>
                  <a:pt x="266007" y="3692236"/>
                  <a:pt x="532014" y="3693622"/>
                  <a:pt x="764770" y="3674226"/>
                </a:cubicBezTo>
                <a:cubicBezTo>
                  <a:pt x="997526" y="3654830"/>
                  <a:pt x="1199803" y="3654829"/>
                  <a:pt x="1396538" y="3574473"/>
                </a:cubicBezTo>
                <a:cubicBezTo>
                  <a:pt x="1593273" y="3494117"/>
                  <a:pt x="1770611" y="3397135"/>
                  <a:pt x="1945178" y="3192088"/>
                </a:cubicBezTo>
                <a:cubicBezTo>
                  <a:pt x="2119745" y="2987041"/>
                  <a:pt x="2285999" y="2624051"/>
                  <a:pt x="2443941" y="2344189"/>
                </a:cubicBezTo>
                <a:cubicBezTo>
                  <a:pt x="2601883" y="2064327"/>
                  <a:pt x="2737658" y="1812175"/>
                  <a:pt x="2892829" y="1512917"/>
                </a:cubicBezTo>
                <a:cubicBezTo>
                  <a:pt x="3048000" y="1213659"/>
                  <a:pt x="3244734" y="773084"/>
                  <a:pt x="3374967" y="548640"/>
                </a:cubicBezTo>
                <a:cubicBezTo>
                  <a:pt x="3505200" y="324196"/>
                  <a:pt x="3577243" y="252153"/>
                  <a:pt x="3674225" y="166255"/>
                </a:cubicBezTo>
                <a:cubicBezTo>
                  <a:pt x="3771207" y="80357"/>
                  <a:pt x="3865418" y="60960"/>
                  <a:pt x="3956858" y="33251"/>
                </a:cubicBezTo>
                <a:cubicBezTo>
                  <a:pt x="4048298" y="5542"/>
                  <a:pt x="4135581" y="2771"/>
                  <a:pt x="422286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23 Flecha abajo"/>
          <p:cNvSpPr/>
          <p:nvPr/>
        </p:nvSpPr>
        <p:spPr>
          <a:xfrm>
            <a:off x="1201215" y="3466833"/>
            <a:ext cx="160736" cy="321471"/>
          </a:xfrm>
          <a:prstGeom prst="downArrow">
            <a:avLst/>
          </a:prstGeom>
          <a:solidFill>
            <a:srgbClr val="2225A6"/>
          </a:solidFill>
          <a:ln>
            <a:solidFill>
              <a:srgbClr val="222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24 Forma libre"/>
          <p:cNvSpPr/>
          <p:nvPr/>
        </p:nvSpPr>
        <p:spPr>
          <a:xfrm>
            <a:off x="1274487" y="2443909"/>
            <a:ext cx="3117272" cy="1986742"/>
          </a:xfrm>
          <a:custGeom>
            <a:avLst/>
            <a:gdLst>
              <a:gd name="connsiteX0" fmla="*/ 0 w 4156363"/>
              <a:gd name="connsiteY0" fmla="*/ 2648989 h 2648989"/>
              <a:gd name="connsiteX1" fmla="*/ 598516 w 4156363"/>
              <a:gd name="connsiteY1" fmla="*/ 2632364 h 2648989"/>
              <a:gd name="connsiteX2" fmla="*/ 1246909 w 4156363"/>
              <a:gd name="connsiteY2" fmla="*/ 2549236 h 2648989"/>
              <a:gd name="connsiteX3" fmla="*/ 1745672 w 4156363"/>
              <a:gd name="connsiteY3" fmla="*/ 2233353 h 2648989"/>
              <a:gd name="connsiteX4" fmla="*/ 2177934 w 4156363"/>
              <a:gd name="connsiteY4" fmla="*/ 1318953 h 2648989"/>
              <a:gd name="connsiteX5" fmla="*/ 2510443 w 4156363"/>
              <a:gd name="connsiteY5" fmla="*/ 520931 h 2648989"/>
              <a:gd name="connsiteX6" fmla="*/ 2826327 w 4156363"/>
              <a:gd name="connsiteY6" fmla="*/ 105295 h 2648989"/>
              <a:gd name="connsiteX7" fmla="*/ 3192087 w 4156363"/>
              <a:gd name="connsiteY7" fmla="*/ 5542 h 2648989"/>
              <a:gd name="connsiteX8" fmla="*/ 3574472 w 4156363"/>
              <a:gd name="connsiteY8" fmla="*/ 138546 h 2648989"/>
              <a:gd name="connsiteX9" fmla="*/ 3807229 w 4156363"/>
              <a:gd name="connsiteY9" fmla="*/ 587433 h 2648989"/>
              <a:gd name="connsiteX10" fmla="*/ 4039985 w 4156363"/>
              <a:gd name="connsiteY10" fmla="*/ 1717964 h 2648989"/>
              <a:gd name="connsiteX11" fmla="*/ 4156363 w 4156363"/>
              <a:gd name="connsiteY11" fmla="*/ 2349731 h 264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6363" h="2648989">
                <a:moveTo>
                  <a:pt x="0" y="2648989"/>
                </a:moveTo>
                <a:cubicBezTo>
                  <a:pt x="195349" y="2648989"/>
                  <a:pt x="390698" y="2648989"/>
                  <a:pt x="598516" y="2632364"/>
                </a:cubicBezTo>
                <a:cubicBezTo>
                  <a:pt x="806334" y="2615739"/>
                  <a:pt x="1055716" y="2615738"/>
                  <a:pt x="1246909" y="2549236"/>
                </a:cubicBezTo>
                <a:cubicBezTo>
                  <a:pt x="1438102" y="2482734"/>
                  <a:pt x="1590501" y="2438400"/>
                  <a:pt x="1745672" y="2233353"/>
                </a:cubicBezTo>
                <a:cubicBezTo>
                  <a:pt x="1900843" y="2028306"/>
                  <a:pt x="2050472" y="1604357"/>
                  <a:pt x="2177934" y="1318953"/>
                </a:cubicBezTo>
                <a:cubicBezTo>
                  <a:pt x="2305396" y="1033549"/>
                  <a:pt x="2402378" y="723207"/>
                  <a:pt x="2510443" y="520931"/>
                </a:cubicBezTo>
                <a:cubicBezTo>
                  <a:pt x="2618508" y="318655"/>
                  <a:pt x="2712720" y="191193"/>
                  <a:pt x="2826327" y="105295"/>
                </a:cubicBezTo>
                <a:cubicBezTo>
                  <a:pt x="2939934" y="19397"/>
                  <a:pt x="3067396" y="0"/>
                  <a:pt x="3192087" y="5542"/>
                </a:cubicBezTo>
                <a:cubicBezTo>
                  <a:pt x="3316778" y="11084"/>
                  <a:pt x="3471948" y="41564"/>
                  <a:pt x="3574472" y="138546"/>
                </a:cubicBezTo>
                <a:cubicBezTo>
                  <a:pt x="3676996" y="235528"/>
                  <a:pt x="3729643" y="324197"/>
                  <a:pt x="3807229" y="587433"/>
                </a:cubicBezTo>
                <a:cubicBezTo>
                  <a:pt x="3884815" y="850669"/>
                  <a:pt x="3981796" y="1424248"/>
                  <a:pt x="4039985" y="1717964"/>
                </a:cubicBezTo>
                <a:cubicBezTo>
                  <a:pt x="4098174" y="2011680"/>
                  <a:pt x="4127268" y="2180705"/>
                  <a:pt x="4156363" y="2349731"/>
                </a:cubicBezTo>
              </a:path>
            </a:pathLst>
          </a:cu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25 Flecha abajo"/>
          <p:cNvSpPr/>
          <p:nvPr/>
        </p:nvSpPr>
        <p:spPr>
          <a:xfrm>
            <a:off x="2398752" y="2250266"/>
            <a:ext cx="378042" cy="627204"/>
          </a:xfrm>
          <a:prstGeom prst="downArrow">
            <a:avLst/>
          </a:prstGeom>
          <a:solidFill>
            <a:srgbClr val="2225A6"/>
          </a:solidFill>
          <a:ln>
            <a:solidFill>
              <a:srgbClr val="222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3708162" y="2234529"/>
            <a:ext cx="36933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IAF</a:t>
            </a:r>
            <a:endParaRPr lang="en-U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951314" y="4529298"/>
            <a:ext cx="40780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/>
              <a:t>Z22</a:t>
            </a:r>
            <a:endParaRPr lang="en-US" b="1" dirty="0"/>
          </a:p>
        </p:txBody>
      </p:sp>
      <p:sp>
        <p:nvSpPr>
          <p:cNvPr id="29" name="28 Flecha abajo"/>
          <p:cNvSpPr/>
          <p:nvPr/>
        </p:nvSpPr>
        <p:spPr>
          <a:xfrm>
            <a:off x="2884806" y="2142255"/>
            <a:ext cx="324036" cy="375477"/>
          </a:xfrm>
          <a:prstGeom prst="downArrow">
            <a:avLst/>
          </a:prstGeom>
          <a:noFill/>
          <a:ln>
            <a:solidFill>
              <a:srgbClr val="2225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4359850" y="4858807"/>
            <a:ext cx="173521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Berger, </a:t>
            </a:r>
            <a:r>
              <a:rPr lang="es-ES" dirty="0" err="1" smtClean="0"/>
              <a:t>Vazquez</a:t>
            </a:r>
            <a:r>
              <a:rPr lang="es-ES" dirty="0" smtClean="0"/>
              <a:t>, 2014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2054" y="533214"/>
            <a:ext cx="3520194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b="1" dirty="0" smtClean="0"/>
              <a:t>Propuesta de manejo de N</a:t>
            </a:r>
            <a:endParaRPr lang="es-ES" sz="2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509480" y="607103"/>
            <a:ext cx="2462135" cy="10387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s-ES" sz="2100" dirty="0" smtClean="0"/>
              <a:t>Mayores dosis al final del </a:t>
            </a:r>
            <a:r>
              <a:rPr lang="es-ES" sz="2100" dirty="0" err="1" smtClean="0"/>
              <a:t>macollaje</a:t>
            </a:r>
            <a:r>
              <a:rPr lang="es-ES" sz="2100" dirty="0" smtClean="0"/>
              <a:t> (Z30)</a:t>
            </a:r>
            <a:endParaRPr lang="es-ES" sz="2100" dirty="0"/>
          </a:p>
        </p:txBody>
      </p:sp>
      <p:sp>
        <p:nvSpPr>
          <p:cNvPr id="34" name="33 Flecha abajo"/>
          <p:cNvSpPr/>
          <p:nvPr/>
        </p:nvSpPr>
        <p:spPr>
          <a:xfrm>
            <a:off x="7465102" y="1731365"/>
            <a:ext cx="618344" cy="753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6500111" y="2542714"/>
            <a:ext cx="2462135" cy="10387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s-ES" sz="2100" dirty="0" smtClean="0"/>
              <a:t>Diagnosticar el cultivo y aplicar en función</a:t>
            </a:r>
            <a:endParaRPr lang="es-ES" sz="2100" dirty="0"/>
          </a:p>
        </p:txBody>
      </p:sp>
      <p:sp>
        <p:nvSpPr>
          <p:cNvPr id="36" name="35 Flecha abajo"/>
          <p:cNvSpPr/>
          <p:nvPr/>
        </p:nvSpPr>
        <p:spPr>
          <a:xfrm>
            <a:off x="7511949" y="3644487"/>
            <a:ext cx="492801" cy="425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7139068" y="4137284"/>
            <a:ext cx="1720121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4100" dirty="0" smtClean="0"/>
              <a:t>NDVI</a:t>
            </a:r>
            <a:endParaRPr lang="es-ES" sz="4100" dirty="0"/>
          </a:p>
        </p:txBody>
      </p:sp>
      <p:grpSp>
        <p:nvGrpSpPr>
          <p:cNvPr id="40" name="39 Grupo"/>
          <p:cNvGrpSpPr/>
          <p:nvPr/>
        </p:nvGrpSpPr>
        <p:grpSpPr>
          <a:xfrm>
            <a:off x="982637" y="1066796"/>
            <a:ext cx="2883283" cy="3396022"/>
            <a:chOff x="982637" y="1066796"/>
            <a:chExt cx="2883283" cy="3396022"/>
          </a:xfrm>
        </p:grpSpPr>
        <p:cxnSp>
          <p:nvCxnSpPr>
            <p:cNvPr id="39" name="38 Conector recto"/>
            <p:cNvCxnSpPr/>
            <p:nvPr/>
          </p:nvCxnSpPr>
          <p:spPr>
            <a:xfrm rot="5400000">
              <a:off x="682390" y="2756847"/>
              <a:ext cx="3370997" cy="409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982637" y="1091820"/>
              <a:ext cx="1391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Analisis</a:t>
              </a:r>
              <a:r>
                <a:rPr lang="en-US" dirty="0" smtClean="0"/>
                <a:t> de </a:t>
              </a:r>
              <a:r>
                <a:rPr lang="en-US" dirty="0" err="1" smtClean="0"/>
                <a:t>suelo</a:t>
              </a:r>
              <a:endParaRPr lang="en-US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2404301" y="1066796"/>
              <a:ext cx="1461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Analisis</a:t>
              </a:r>
              <a:r>
                <a:rPr lang="en-US" dirty="0" smtClean="0"/>
                <a:t> de </a:t>
              </a:r>
              <a:r>
                <a:rPr lang="en-US" dirty="0" err="1" smtClean="0"/>
                <a:t>planta</a:t>
              </a:r>
              <a:endParaRPr lang="en-US" dirty="0"/>
            </a:p>
          </p:txBody>
        </p:sp>
        <p:cxnSp>
          <p:nvCxnSpPr>
            <p:cNvPr id="44" name="43 Conector recto de flecha"/>
            <p:cNvCxnSpPr/>
            <p:nvPr/>
          </p:nvCxnSpPr>
          <p:spPr>
            <a:xfrm>
              <a:off x="2142698" y="1419367"/>
              <a:ext cx="491319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131722" y="3518478"/>
            <a:ext cx="1490837" cy="824923"/>
          </a:xfrm>
          <a:prstGeom prst="rect">
            <a:avLst/>
          </a:prstGeom>
          <a:solidFill>
            <a:srgbClr val="FF0000"/>
          </a:solidFill>
          <a:ln w="25560">
            <a:noFill/>
          </a:ln>
        </p:spPr>
      </p:sp>
      <p:sp>
        <p:nvSpPr>
          <p:cNvPr id="6" name="CustomShape 3"/>
          <p:cNvSpPr/>
          <p:nvPr/>
        </p:nvSpPr>
        <p:spPr>
          <a:xfrm>
            <a:off x="3697472" y="3518478"/>
            <a:ext cx="1938459" cy="824923"/>
          </a:xfrm>
          <a:prstGeom prst="rect">
            <a:avLst/>
          </a:prstGeom>
          <a:solidFill>
            <a:srgbClr val="FFC000"/>
          </a:solidFill>
          <a:ln w="25560">
            <a:noFill/>
          </a:ln>
        </p:spPr>
      </p:sp>
      <p:sp>
        <p:nvSpPr>
          <p:cNvPr id="7" name="CustomShape 4"/>
          <p:cNvSpPr/>
          <p:nvPr/>
        </p:nvSpPr>
        <p:spPr>
          <a:xfrm>
            <a:off x="5710844" y="3518478"/>
            <a:ext cx="1789252" cy="824923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</p:sp>
      <p:sp>
        <p:nvSpPr>
          <p:cNvPr id="8" name="Line 5"/>
          <p:cNvSpPr/>
          <p:nvPr/>
        </p:nvSpPr>
        <p:spPr>
          <a:xfrm flipH="1">
            <a:off x="2132340" y="1314451"/>
            <a:ext cx="1238" cy="2116859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9" name="Line 6"/>
          <p:cNvSpPr/>
          <p:nvPr/>
        </p:nvSpPr>
        <p:spPr>
          <a:xfrm>
            <a:off x="2133578" y="3430155"/>
            <a:ext cx="5695888" cy="1732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0" name="Line 7"/>
          <p:cNvSpPr/>
          <p:nvPr/>
        </p:nvSpPr>
        <p:spPr>
          <a:xfrm rot="21300000" flipH="1" flipV="1">
            <a:off x="5842304" y="1897496"/>
            <a:ext cx="917327" cy="73312"/>
          </a:xfrm>
          <a:prstGeom prst="line">
            <a:avLst/>
          </a:prstGeom>
          <a:ln w="60480">
            <a:solidFill>
              <a:srgbClr val="2225A6"/>
            </a:solidFill>
            <a:round/>
          </a:ln>
        </p:spPr>
      </p:sp>
      <p:sp>
        <p:nvSpPr>
          <p:cNvPr id="11" name="Line 8"/>
          <p:cNvSpPr/>
          <p:nvPr/>
        </p:nvSpPr>
        <p:spPr>
          <a:xfrm flipH="1" flipV="1">
            <a:off x="5134651" y="1457614"/>
            <a:ext cx="786280" cy="488758"/>
          </a:xfrm>
          <a:prstGeom prst="line">
            <a:avLst/>
          </a:prstGeom>
          <a:ln w="60480">
            <a:solidFill>
              <a:srgbClr val="2225A6"/>
            </a:solidFill>
            <a:round/>
          </a:ln>
        </p:spPr>
      </p:sp>
      <p:sp>
        <p:nvSpPr>
          <p:cNvPr id="12" name="Line 9"/>
          <p:cNvSpPr/>
          <p:nvPr/>
        </p:nvSpPr>
        <p:spPr>
          <a:xfrm flipH="1" flipV="1">
            <a:off x="3950897" y="1457614"/>
            <a:ext cx="1183754" cy="1732"/>
          </a:xfrm>
          <a:prstGeom prst="line">
            <a:avLst/>
          </a:prstGeom>
          <a:ln w="60480">
            <a:solidFill>
              <a:srgbClr val="2225A6"/>
            </a:solidFill>
            <a:round/>
          </a:ln>
        </p:spPr>
      </p:sp>
      <p:sp>
        <p:nvSpPr>
          <p:cNvPr id="13" name="Line 10"/>
          <p:cNvSpPr/>
          <p:nvPr/>
        </p:nvSpPr>
        <p:spPr>
          <a:xfrm flipH="1">
            <a:off x="2291661" y="1457614"/>
            <a:ext cx="1663571" cy="1631373"/>
          </a:xfrm>
          <a:prstGeom prst="line">
            <a:avLst/>
          </a:prstGeom>
          <a:ln w="60480">
            <a:solidFill>
              <a:srgbClr val="2225A6"/>
            </a:solidFill>
            <a:round/>
          </a:ln>
        </p:spPr>
      </p:sp>
      <p:sp>
        <p:nvSpPr>
          <p:cNvPr id="14" name="CustomShape 11"/>
          <p:cNvSpPr/>
          <p:nvPr/>
        </p:nvSpPr>
        <p:spPr>
          <a:xfrm>
            <a:off x="152401" y="1541511"/>
            <a:ext cx="2008213" cy="649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UY" sz="2000" dirty="0" smtClean="0">
                <a:solidFill>
                  <a:srgbClr val="000000"/>
                </a:solidFill>
                <a:latin typeface="Calibri"/>
              </a:rPr>
              <a:t>Dosis N promedio </a:t>
            </a:r>
          </a:p>
          <a:p>
            <a:pPr>
              <a:lnSpc>
                <a:spcPct val="100000"/>
              </a:lnSpc>
            </a:pPr>
            <a:r>
              <a:rPr lang="es-UY" sz="2000" dirty="0" smtClean="0">
                <a:solidFill>
                  <a:srgbClr val="000000"/>
                </a:solidFill>
                <a:latin typeface="Calibri"/>
              </a:rPr>
              <a:t>para la chacra</a:t>
            </a:r>
            <a:endParaRPr lang="es-UY" sz="3600" dirty="0"/>
          </a:p>
        </p:txBody>
      </p:sp>
      <p:sp>
        <p:nvSpPr>
          <p:cNvPr id="15" name="CustomShape 12"/>
          <p:cNvSpPr/>
          <p:nvPr/>
        </p:nvSpPr>
        <p:spPr>
          <a:xfrm>
            <a:off x="8009012" y="3430732"/>
            <a:ext cx="906389" cy="41332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UY" sz="2000" smtClean="0">
                <a:solidFill>
                  <a:srgbClr val="000000"/>
                </a:solidFill>
                <a:latin typeface="Calibri"/>
              </a:rPr>
              <a:t>NDVI</a:t>
            </a:r>
            <a:endParaRPr lang="es-UY" sz="3600"/>
          </a:p>
        </p:txBody>
      </p:sp>
      <p:sp>
        <p:nvSpPr>
          <p:cNvPr id="16" name="Line 13"/>
          <p:cNvSpPr/>
          <p:nvPr/>
        </p:nvSpPr>
        <p:spPr>
          <a:xfrm flipH="1" flipV="1">
            <a:off x="2206634" y="1771651"/>
            <a:ext cx="3402674" cy="1154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33" name="CustomShape 30"/>
          <p:cNvSpPr/>
          <p:nvPr/>
        </p:nvSpPr>
        <p:spPr>
          <a:xfrm>
            <a:off x="2209774" y="3518477"/>
            <a:ext cx="1905027" cy="8047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UY" sz="1400" b="1" smtClean="0">
                <a:solidFill>
                  <a:srgbClr val="000000"/>
                </a:solidFill>
                <a:latin typeface="Calibri"/>
              </a:rPr>
              <a:t>NDVI bajo</a:t>
            </a:r>
            <a:endParaRPr lang="es-UY" sz="3600" b="1" smtClean="0"/>
          </a:p>
          <a:p>
            <a:pPr>
              <a:lnSpc>
                <a:spcPct val="100000"/>
              </a:lnSpc>
            </a:pPr>
            <a:r>
              <a:rPr lang="es-UY" sz="1400" b="1" smtClean="0">
                <a:solidFill>
                  <a:srgbClr val="000000"/>
                </a:solidFill>
                <a:latin typeface="Calibri"/>
              </a:rPr>
              <a:t>bajo potencial</a:t>
            </a:r>
            <a:endParaRPr lang="es-UY" sz="3600" b="1" smtClean="0"/>
          </a:p>
          <a:p>
            <a:pPr>
              <a:lnSpc>
                <a:spcPct val="100000"/>
              </a:lnSpc>
            </a:pPr>
            <a:r>
              <a:rPr lang="es-UY" sz="1400" b="1" smtClean="0">
                <a:solidFill>
                  <a:srgbClr val="000000"/>
                </a:solidFill>
                <a:latin typeface="Calibri"/>
              </a:rPr>
              <a:t>otros problemas</a:t>
            </a:r>
            <a:endParaRPr lang="es-UY" sz="3600" b="1"/>
          </a:p>
        </p:txBody>
      </p:sp>
      <p:sp>
        <p:nvSpPr>
          <p:cNvPr id="34" name="CustomShape 31"/>
          <p:cNvSpPr/>
          <p:nvPr/>
        </p:nvSpPr>
        <p:spPr>
          <a:xfrm>
            <a:off x="3782404" y="3520209"/>
            <a:ext cx="2389797" cy="8047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UY" sz="1400" b="1" smtClean="0">
                <a:solidFill>
                  <a:srgbClr val="000000"/>
                </a:solidFill>
                <a:latin typeface="Calibri"/>
              </a:rPr>
              <a:t>NDVI medio</a:t>
            </a:r>
            <a:endParaRPr lang="es-UY" sz="3600" b="1" smtClean="0"/>
          </a:p>
          <a:p>
            <a:pPr>
              <a:lnSpc>
                <a:spcPct val="100000"/>
              </a:lnSpc>
            </a:pPr>
            <a:r>
              <a:rPr lang="es-UY" sz="1400" b="1" smtClean="0">
                <a:solidFill>
                  <a:srgbClr val="000000"/>
                </a:solidFill>
                <a:latin typeface="Calibri"/>
              </a:rPr>
              <a:t>alto potencial</a:t>
            </a:r>
            <a:endParaRPr lang="es-UY" sz="3600" b="1" smtClean="0"/>
          </a:p>
          <a:p>
            <a:pPr>
              <a:lnSpc>
                <a:spcPct val="100000"/>
              </a:lnSpc>
            </a:pPr>
            <a:r>
              <a:rPr lang="es-UY" sz="1400" b="1" smtClean="0">
                <a:solidFill>
                  <a:srgbClr val="000000"/>
                </a:solidFill>
                <a:latin typeface="Calibri"/>
              </a:rPr>
              <a:t>bajo aporte del suelo</a:t>
            </a:r>
            <a:endParaRPr lang="es-UY" sz="3600" b="1"/>
          </a:p>
        </p:txBody>
      </p:sp>
      <p:sp>
        <p:nvSpPr>
          <p:cNvPr id="35" name="CustomShape 32"/>
          <p:cNvSpPr/>
          <p:nvPr/>
        </p:nvSpPr>
        <p:spPr>
          <a:xfrm>
            <a:off x="5813134" y="3518477"/>
            <a:ext cx="2340267" cy="8047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UY" sz="1400" b="1" dirty="0" smtClean="0">
                <a:solidFill>
                  <a:srgbClr val="000000"/>
                </a:solidFill>
                <a:latin typeface="Calibri"/>
              </a:rPr>
              <a:t>NDVI alto</a:t>
            </a:r>
            <a:endParaRPr lang="es-UY" sz="3600" b="1" dirty="0" smtClean="0"/>
          </a:p>
          <a:p>
            <a:pPr>
              <a:lnSpc>
                <a:spcPct val="100000"/>
              </a:lnSpc>
            </a:pPr>
            <a:r>
              <a:rPr lang="es-UY" sz="1400" b="1" dirty="0" smtClean="0">
                <a:solidFill>
                  <a:srgbClr val="000000"/>
                </a:solidFill>
                <a:latin typeface="Calibri"/>
              </a:rPr>
              <a:t>alto potencial</a:t>
            </a:r>
            <a:endParaRPr lang="es-UY" sz="3600" b="1" dirty="0" smtClean="0"/>
          </a:p>
          <a:p>
            <a:pPr>
              <a:lnSpc>
                <a:spcPct val="100000"/>
              </a:lnSpc>
            </a:pPr>
            <a:r>
              <a:rPr lang="es-UY" sz="1400" b="1" dirty="0" smtClean="0">
                <a:solidFill>
                  <a:srgbClr val="000000"/>
                </a:solidFill>
                <a:latin typeface="Calibri"/>
              </a:rPr>
              <a:t>alto aporte del suelo</a:t>
            </a:r>
            <a:endParaRPr lang="es-UY" sz="3600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685800" y="514350"/>
            <a:ext cx="235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 base …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53 Grupo"/>
          <p:cNvGrpSpPr/>
          <p:nvPr/>
        </p:nvGrpSpPr>
        <p:grpSpPr>
          <a:xfrm>
            <a:off x="1741538" y="523265"/>
            <a:ext cx="5357422" cy="2598995"/>
            <a:chOff x="2139638" y="627958"/>
            <a:chExt cx="4339197" cy="2086663"/>
          </a:xfrm>
        </p:grpSpPr>
        <p:sp>
          <p:nvSpPr>
            <p:cNvPr id="6" name="5 Rectángulo"/>
            <p:cNvSpPr/>
            <p:nvPr/>
          </p:nvSpPr>
          <p:spPr>
            <a:xfrm>
              <a:off x="2802526" y="2199771"/>
              <a:ext cx="867196" cy="51485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713082" y="2199771"/>
              <a:ext cx="1028573" cy="514850"/>
            </a:xfrm>
            <a:prstGeom prst="rect">
              <a:avLst/>
            </a:prstGeom>
            <a:solidFill>
              <a:srgbClr val="FFC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774816" y="2199771"/>
              <a:ext cx="1215928" cy="514850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 dirty="0"/>
            </a:p>
          </p:txBody>
        </p:sp>
        <p:cxnSp>
          <p:nvCxnSpPr>
            <p:cNvPr id="9" name="8 Conector recto"/>
            <p:cNvCxnSpPr/>
            <p:nvPr/>
          </p:nvCxnSpPr>
          <p:spPr>
            <a:xfrm rot="5400000">
              <a:off x="2143475" y="1485124"/>
              <a:ext cx="1319974" cy="4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2803702" y="2144877"/>
              <a:ext cx="3312277" cy="9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rot="10800000">
              <a:off x="5051246" y="1315145"/>
              <a:ext cx="301116" cy="946"/>
            </a:xfrm>
            <a:prstGeom prst="line">
              <a:avLst/>
            </a:prstGeom>
            <a:ln w="60325">
              <a:solidFill>
                <a:srgbClr val="2225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0800000">
              <a:off x="4635512" y="945449"/>
              <a:ext cx="415653" cy="358136"/>
            </a:xfrm>
            <a:prstGeom prst="line">
              <a:avLst/>
            </a:prstGeom>
            <a:ln w="60325">
              <a:solidFill>
                <a:srgbClr val="2225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0800000">
              <a:off x="3923667" y="952947"/>
              <a:ext cx="739160" cy="1525"/>
            </a:xfrm>
            <a:prstGeom prst="line">
              <a:avLst/>
            </a:prstGeom>
            <a:ln w="60325">
              <a:solidFill>
                <a:srgbClr val="2225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rot="5400000">
              <a:off x="3046247" y="1043581"/>
              <a:ext cx="990064" cy="786886"/>
            </a:xfrm>
            <a:prstGeom prst="line">
              <a:avLst/>
            </a:prstGeom>
            <a:ln w="60325">
              <a:solidFill>
                <a:srgbClr val="2225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2139638" y="627958"/>
              <a:ext cx="620866" cy="25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Dosis</a:t>
              </a:r>
              <a:r>
                <a:rPr lang="en-US" sz="1500" dirty="0" smtClean="0"/>
                <a:t> N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007798" y="2153904"/>
              <a:ext cx="471037" cy="25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NDVI</a:t>
              </a:r>
              <a:endParaRPr lang="en-US" sz="1500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802527" y="2199770"/>
              <a:ext cx="927273" cy="48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NDVI </a:t>
              </a:r>
              <a:r>
                <a:rPr lang="en-US" sz="1100" b="1" dirty="0" err="1" smtClean="0"/>
                <a:t>bajo</a:t>
              </a:r>
              <a:endParaRPr lang="en-US" sz="1100" b="1" dirty="0" smtClean="0"/>
            </a:p>
            <a:p>
              <a:r>
                <a:rPr lang="en-US" sz="1100" b="1" dirty="0" err="1" smtClean="0"/>
                <a:t>bajo</a:t>
              </a:r>
              <a:r>
                <a:rPr lang="en-US" sz="1100" b="1" dirty="0" smtClean="0"/>
                <a:t> </a:t>
              </a:r>
              <a:r>
                <a:rPr lang="en-US" sz="1100" b="1" dirty="0" err="1" smtClean="0"/>
                <a:t>potencial</a:t>
              </a:r>
              <a:endParaRPr lang="en-US" sz="1100" b="1" dirty="0" smtClean="0"/>
            </a:p>
            <a:p>
              <a:r>
                <a:rPr lang="en-US" sz="1100" b="1" dirty="0" err="1" smtClean="0"/>
                <a:t>otros</a:t>
              </a:r>
              <a:r>
                <a:rPr lang="en-US" sz="1100" b="1" dirty="0" smtClean="0"/>
                <a:t> </a:t>
              </a:r>
              <a:r>
                <a:rPr lang="en-US" sz="1100" b="1" dirty="0" err="1" smtClean="0"/>
                <a:t>problemas</a:t>
              </a:r>
              <a:endParaRPr lang="en-US" sz="11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674488" y="2200807"/>
              <a:ext cx="1199812" cy="48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NDVI </a:t>
              </a:r>
              <a:r>
                <a:rPr lang="en-US" sz="1100" b="1" dirty="0" err="1" smtClean="0"/>
                <a:t>medio</a:t>
              </a:r>
              <a:endParaRPr lang="en-US" sz="1100" b="1" dirty="0" smtClean="0"/>
            </a:p>
            <a:p>
              <a:r>
                <a:rPr lang="en-US" sz="1100" b="1" dirty="0" smtClean="0"/>
                <a:t>alto </a:t>
              </a:r>
              <a:r>
                <a:rPr lang="en-US" sz="1100" b="1" dirty="0" err="1" smtClean="0"/>
                <a:t>potencial</a:t>
              </a:r>
              <a:endParaRPr lang="en-US" sz="1100" b="1" dirty="0" smtClean="0"/>
            </a:p>
            <a:p>
              <a:r>
                <a:rPr lang="en-US" sz="1100" b="1" dirty="0" err="1" smtClean="0"/>
                <a:t>bajo</a:t>
              </a:r>
              <a:r>
                <a:rPr lang="en-US" sz="1100" b="1" dirty="0" smtClean="0"/>
                <a:t> </a:t>
              </a:r>
              <a:r>
                <a:rPr lang="en-US" sz="1100" b="1" dirty="0" err="1" smtClean="0"/>
                <a:t>aporte</a:t>
              </a:r>
              <a:r>
                <a:rPr lang="en-US" sz="1100" b="1" dirty="0" smtClean="0"/>
                <a:t> del </a:t>
              </a:r>
              <a:r>
                <a:rPr lang="en-US" sz="1100" b="1" dirty="0" err="1" smtClean="0"/>
                <a:t>suelo</a:t>
              </a:r>
              <a:endParaRPr lang="en-US" sz="1100" b="1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906169" y="2199770"/>
              <a:ext cx="1128515" cy="48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NDVI alto</a:t>
              </a:r>
            </a:p>
            <a:p>
              <a:r>
                <a:rPr lang="en-US" sz="1100" b="1" dirty="0" smtClean="0"/>
                <a:t>alto </a:t>
              </a:r>
              <a:r>
                <a:rPr lang="en-US" sz="1100" b="1" dirty="0" err="1" smtClean="0"/>
                <a:t>potencial</a:t>
              </a:r>
              <a:endParaRPr lang="en-US" sz="1100" b="1" dirty="0" smtClean="0"/>
            </a:p>
            <a:p>
              <a:r>
                <a:rPr lang="en-US" sz="1100" b="1" dirty="0" smtClean="0"/>
                <a:t>alto </a:t>
              </a:r>
              <a:r>
                <a:rPr lang="en-US" sz="1100" b="1" dirty="0" err="1" smtClean="0"/>
                <a:t>aporte</a:t>
              </a:r>
              <a:r>
                <a:rPr lang="en-US" sz="1100" b="1" dirty="0" smtClean="0"/>
                <a:t> del </a:t>
              </a:r>
              <a:r>
                <a:rPr lang="en-US" sz="1100" b="1" dirty="0" err="1" smtClean="0"/>
                <a:t>suelo</a:t>
              </a:r>
              <a:endParaRPr lang="en-US" sz="1100" b="1" dirty="0"/>
            </a:p>
          </p:txBody>
        </p:sp>
      </p:grpSp>
      <p:pic>
        <p:nvPicPr>
          <p:cNvPr id="38" name="37 Imagen" descr="P8230087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82" y="3737090"/>
            <a:ext cx="1428750" cy="1071563"/>
          </a:xfrm>
          <a:prstGeom prst="rect">
            <a:avLst/>
          </a:prstGeom>
        </p:spPr>
      </p:pic>
      <p:pic>
        <p:nvPicPr>
          <p:cNvPr id="39" name="38 Imagen" descr="P8230088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682" y="2611941"/>
            <a:ext cx="1428750" cy="1071563"/>
          </a:xfrm>
          <a:prstGeom prst="rect">
            <a:avLst/>
          </a:prstGeom>
        </p:spPr>
      </p:pic>
      <p:pic>
        <p:nvPicPr>
          <p:cNvPr id="40" name="39 Imagen" descr="P8230089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5096" y="3132843"/>
            <a:ext cx="1428750" cy="1071563"/>
          </a:xfrm>
          <a:prstGeom prst="rect">
            <a:avLst/>
          </a:prstGeom>
        </p:spPr>
      </p:pic>
      <p:pic>
        <p:nvPicPr>
          <p:cNvPr id="41" name="40 Imagen" descr="P8230090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859" y="3732520"/>
            <a:ext cx="1428750" cy="1071563"/>
          </a:xfrm>
          <a:prstGeom prst="rect">
            <a:avLst/>
          </a:prstGeom>
        </p:spPr>
      </p:pic>
      <p:pic>
        <p:nvPicPr>
          <p:cNvPr id="42" name="41 Imagen" descr="P8230091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6644" y="3732520"/>
            <a:ext cx="1428750" cy="1071563"/>
          </a:xfrm>
          <a:prstGeom prst="rect">
            <a:avLst/>
          </a:prstGeom>
        </p:spPr>
      </p:pic>
      <p:pic>
        <p:nvPicPr>
          <p:cNvPr id="43" name="42 Imagen" descr="P8230092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73264" y="3732520"/>
            <a:ext cx="1428750" cy="1071563"/>
          </a:xfrm>
          <a:prstGeom prst="rect">
            <a:avLst/>
          </a:prstGeom>
        </p:spPr>
      </p:pic>
      <p:pic>
        <p:nvPicPr>
          <p:cNvPr id="44" name="43 Imagen" descr="P8230094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417" y="2008580"/>
            <a:ext cx="1428750" cy="1071563"/>
          </a:xfrm>
          <a:prstGeom prst="rect">
            <a:avLst/>
          </a:prstGeom>
        </p:spPr>
      </p:pic>
      <p:pic>
        <p:nvPicPr>
          <p:cNvPr id="45" name="44 Imagen" descr="P8230096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0224" y="873076"/>
            <a:ext cx="1428750" cy="1071563"/>
          </a:xfrm>
          <a:prstGeom prst="rect">
            <a:avLst/>
          </a:prstGeom>
        </p:spPr>
      </p:pic>
      <p:sp>
        <p:nvSpPr>
          <p:cNvPr id="47" name="46 Flecha doblada hacia arriba"/>
          <p:cNvSpPr/>
          <p:nvPr/>
        </p:nvSpPr>
        <p:spPr>
          <a:xfrm rot="5400000">
            <a:off x="6258493" y="2786635"/>
            <a:ext cx="540598" cy="1299892"/>
          </a:xfrm>
          <a:prstGeom prst="bentUpArrow">
            <a:avLst>
              <a:gd name="adj1" fmla="val 33798"/>
              <a:gd name="adj2" fmla="val 30534"/>
              <a:gd name="adj3" fmla="val 15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9" name="48 Flecha abajo"/>
          <p:cNvSpPr/>
          <p:nvPr/>
        </p:nvSpPr>
        <p:spPr>
          <a:xfrm>
            <a:off x="4182261" y="3234688"/>
            <a:ext cx="292307" cy="375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1" name="50 CuadroTexto"/>
          <p:cNvSpPr txBox="1"/>
          <p:nvPr/>
        </p:nvSpPr>
        <p:spPr>
          <a:xfrm>
            <a:off x="259262" y="2011335"/>
            <a:ext cx="125579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 smtClean="0"/>
              <a:t>2000 kg/ ha </a:t>
            </a:r>
          </a:p>
          <a:p>
            <a:r>
              <a:rPr lang="en-US" sz="1500" b="1" dirty="0" smtClean="0"/>
              <a:t>20-40 </a:t>
            </a:r>
            <a:r>
              <a:rPr lang="en-US" sz="1500" b="1" dirty="0" err="1" smtClean="0"/>
              <a:t>KgN</a:t>
            </a:r>
            <a:r>
              <a:rPr lang="en-US" sz="1500" b="1" dirty="0" smtClean="0"/>
              <a:t>/Ha</a:t>
            </a:r>
            <a:endParaRPr lang="en-US" sz="15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410002" y="4109902"/>
            <a:ext cx="1353576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 smtClean="0"/>
              <a:t>7000 kg/ ha</a:t>
            </a:r>
          </a:p>
          <a:p>
            <a:r>
              <a:rPr lang="en-US" sz="1500" b="1" dirty="0" smtClean="0"/>
              <a:t>90-130 </a:t>
            </a:r>
            <a:r>
              <a:rPr lang="en-US" sz="1500" b="1" dirty="0" err="1" smtClean="0"/>
              <a:t>KgN</a:t>
            </a:r>
            <a:r>
              <a:rPr lang="en-US" sz="1500" b="1" dirty="0" smtClean="0"/>
              <a:t>/Ha</a:t>
            </a:r>
            <a:endParaRPr lang="en-US" sz="1500" b="1" dirty="0"/>
          </a:p>
        </p:txBody>
      </p:sp>
      <p:sp>
        <p:nvSpPr>
          <p:cNvPr id="55" name="54 Flecha doblada hacia arriba"/>
          <p:cNvSpPr/>
          <p:nvPr/>
        </p:nvSpPr>
        <p:spPr>
          <a:xfrm rot="5400000" flipV="1">
            <a:off x="2232595" y="2645394"/>
            <a:ext cx="505919" cy="1553347"/>
          </a:xfrm>
          <a:prstGeom prst="bentUpArrow">
            <a:avLst>
              <a:gd name="adj1" fmla="val 33798"/>
              <a:gd name="adj2" fmla="val 30534"/>
              <a:gd name="adj3" fmla="val 15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7555846" y="281301"/>
            <a:ext cx="108670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 smtClean="0"/>
              <a:t>7000 kg/ ha</a:t>
            </a:r>
          </a:p>
          <a:p>
            <a:r>
              <a:rPr lang="en-US" sz="1500" b="1" dirty="0" smtClean="0"/>
              <a:t>70 </a:t>
            </a:r>
            <a:r>
              <a:rPr lang="en-US" sz="1500" b="1" dirty="0" err="1" smtClean="0"/>
              <a:t>KgN</a:t>
            </a:r>
            <a:r>
              <a:rPr lang="en-US" sz="1500" b="1" dirty="0" smtClean="0"/>
              <a:t>/Ha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537031" y="457766"/>
            <a:ext cx="7559073" cy="7324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Estimación de rendimiento en diferentes estadios</a:t>
            </a:r>
            <a:br>
              <a:rPr kumimoji="0" lang="es-UY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UY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NDVI  (Z22-Z30-Z33)</a:t>
            </a:r>
            <a:endParaRPr kumimoji="0" lang="es-UY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71" y="1149227"/>
            <a:ext cx="7495488" cy="36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124131" y="4835723"/>
            <a:ext cx="1778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Berger AG et al.,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dvi_laco.png"/>
          <p:cNvPicPr>
            <a:picLocks noChangeAspect="1"/>
          </p:cNvPicPr>
          <p:nvPr/>
        </p:nvPicPr>
        <p:blipFill>
          <a:blip r:embed="rId2"/>
          <a:srcRect l="32396" t="10850" r="13641" b="8439"/>
          <a:stretch>
            <a:fillRect/>
          </a:stretch>
        </p:blipFill>
        <p:spPr>
          <a:xfrm>
            <a:off x="5431811" y="961030"/>
            <a:ext cx="3587085" cy="379392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875663" y="4869704"/>
            <a:ext cx="407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Alfonso, F  2017 s/p; Imagen </a:t>
            </a:r>
            <a:r>
              <a:rPr lang="es-UY" dirty="0" err="1" smtClean="0"/>
              <a:t>Agroimpulse</a:t>
            </a:r>
            <a:endParaRPr lang="es-UY" dirty="0"/>
          </a:p>
        </p:txBody>
      </p:sp>
      <p:pic>
        <p:nvPicPr>
          <p:cNvPr id="6" name="5 Imagen" descr="ndvi_ciganda_cs.png"/>
          <p:cNvPicPr>
            <a:picLocks noChangeAspect="1"/>
          </p:cNvPicPr>
          <p:nvPr/>
        </p:nvPicPr>
        <p:blipFill>
          <a:blip r:embed="rId3" cstate="print"/>
          <a:srcRect l="23054" t="12076" r="5977" b="36229"/>
          <a:stretch>
            <a:fillRect/>
          </a:stretch>
        </p:blipFill>
        <p:spPr>
          <a:xfrm>
            <a:off x="76201" y="928044"/>
            <a:ext cx="5345949" cy="27534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185615" y="448046"/>
            <a:ext cx="251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800" b="1" dirty="0" smtClean="0"/>
              <a:t>Trigo 2017 Z30  </a:t>
            </a:r>
            <a:endParaRPr lang="es-UY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51862" y="371846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800" b="1" dirty="0" smtClean="0"/>
              <a:t>Cebada 2017 Z30  </a:t>
            </a:r>
            <a:endParaRPr lang="es-UY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13728" y="3843104"/>
            <a:ext cx="4648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2400" b="1" dirty="0" smtClean="0"/>
              <a:t>NDVI  </a:t>
            </a:r>
            <a:r>
              <a:rPr lang="es-UY" sz="2400" b="1" dirty="0" smtClean="0">
                <a:sym typeface="Wingdings" pitchFamily="2" charset="2"/>
              </a:rPr>
              <a:t> d</a:t>
            </a:r>
            <a:r>
              <a:rPr lang="es-UY" sz="2400" b="1" dirty="0" smtClean="0"/>
              <a:t>iferencias de potencial de rendimiento en Z30 </a:t>
            </a:r>
            <a:r>
              <a:rPr lang="es-UY" sz="2400" b="1" dirty="0" smtClean="0">
                <a:sym typeface="Wingdings" pitchFamily="2" charset="2"/>
              </a:rPr>
              <a:t> Dosis</a:t>
            </a:r>
            <a:endParaRPr lang="es-UY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76200" y="3429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7940" y="1351582"/>
            <a:ext cx="5946383" cy="2977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UY" sz="2700" dirty="0" smtClean="0"/>
              <a:t> Agricultura en Uruguay</a:t>
            </a:r>
          </a:p>
          <a:p>
            <a:pPr>
              <a:buFont typeface="Wingdings" pitchFamily="2" charset="2"/>
              <a:buChar char="ü"/>
            </a:pPr>
            <a:r>
              <a:rPr lang="es-UY" sz="2700" dirty="0" smtClean="0"/>
              <a:t> Situación actual de AP en Uruguay</a:t>
            </a:r>
          </a:p>
          <a:p>
            <a:pPr>
              <a:buFont typeface="Wingdings" pitchFamily="2" charset="2"/>
              <a:buChar char="ü"/>
            </a:pPr>
            <a:r>
              <a:rPr lang="es-UY" sz="2700" dirty="0" smtClean="0"/>
              <a:t>Fase 1 - manejo por ambientes</a:t>
            </a:r>
          </a:p>
          <a:p>
            <a:pPr>
              <a:buFont typeface="Wingdings" pitchFamily="2" charset="2"/>
              <a:buChar char="ü"/>
            </a:pPr>
            <a:r>
              <a:rPr lang="es-UY" sz="2700" dirty="0" smtClean="0"/>
              <a:t>Fase 2- manejo variable</a:t>
            </a:r>
            <a:endParaRPr lang="es-UY" sz="2700" dirty="0" smtClean="0"/>
          </a:p>
          <a:p>
            <a:pPr lvl="1">
              <a:buFont typeface="Wingdings" pitchFamily="2" charset="2"/>
              <a:buChar char="ü"/>
            </a:pPr>
            <a:r>
              <a:rPr lang="es-UY" sz="2700" dirty="0" smtClean="0"/>
              <a:t> Oportunidades en manejo de N</a:t>
            </a:r>
          </a:p>
          <a:p>
            <a:pPr lvl="1">
              <a:buFont typeface="Wingdings" pitchFamily="2" charset="2"/>
              <a:buChar char="ü"/>
            </a:pPr>
            <a:r>
              <a:rPr lang="es-UY" sz="2700" dirty="0" smtClean="0"/>
              <a:t> Desafíos de la investigación</a:t>
            </a:r>
          </a:p>
          <a:p>
            <a:pPr>
              <a:buFont typeface="Wingdings" pitchFamily="2" charset="2"/>
              <a:buChar char="ü"/>
            </a:pPr>
            <a:r>
              <a:rPr lang="es-UY" sz="2700" dirty="0" smtClean="0"/>
              <a:t> </a:t>
            </a:r>
            <a:r>
              <a:rPr lang="es-UY" sz="2700" dirty="0" smtClean="0"/>
              <a:t>Fase 3- Que vendrá</a:t>
            </a:r>
            <a:endParaRPr lang="es-UY" sz="2700" dirty="0" smtClean="0"/>
          </a:p>
        </p:txBody>
      </p:sp>
      <p:pic>
        <p:nvPicPr>
          <p:cNvPr id="5" name="4 Imagen" descr="P822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796" y="2497540"/>
            <a:ext cx="3136061" cy="2352046"/>
          </a:xfrm>
          <a:prstGeom prst="rect">
            <a:avLst/>
          </a:prstGeom>
        </p:spPr>
      </p:pic>
      <p:pic>
        <p:nvPicPr>
          <p:cNvPr id="6" name="5 Imagen" descr="P8300047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66" y="1014160"/>
            <a:ext cx="2756806" cy="206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Drones, satellite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903" y="1369183"/>
            <a:ext cx="3143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ndvi_laco.png"/>
          <p:cNvPicPr>
            <a:picLocks noChangeAspect="1"/>
          </p:cNvPicPr>
          <p:nvPr/>
        </p:nvPicPr>
        <p:blipFill>
          <a:blip r:embed="rId3" cstate="print"/>
          <a:srcRect l="32396" t="10850" r="13641" b="8439"/>
          <a:stretch>
            <a:fillRect/>
          </a:stretch>
        </p:blipFill>
        <p:spPr>
          <a:xfrm>
            <a:off x="2729555" y="3208084"/>
            <a:ext cx="1501252" cy="158781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357349" y="2756847"/>
            <a:ext cx="975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Imagen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70085" y="2731823"/>
            <a:ext cx="1773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Procesamiento</a:t>
            </a:r>
            <a:endParaRPr lang="en-US" sz="2000" b="1" dirty="0" smtClean="0"/>
          </a:p>
          <a:p>
            <a:r>
              <a:rPr lang="en-US" sz="2000" b="1" dirty="0" smtClean="0"/>
              <a:t>(2-3 </a:t>
            </a:r>
            <a:r>
              <a:rPr lang="en-US" sz="2000" b="1" dirty="0" err="1" smtClean="0"/>
              <a:t>dias</a:t>
            </a:r>
            <a:r>
              <a:rPr lang="en-US" sz="2000" b="1" dirty="0" smtClean="0"/>
              <a:t>)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4872251" y="3684896"/>
            <a:ext cx="1774209" cy="573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7033172" y="2720447"/>
            <a:ext cx="128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Aplicacion</a:t>
            </a:r>
            <a:endParaRPr lang="en-US" sz="2000" b="1" dirty="0" smtClean="0"/>
          </a:p>
        </p:txBody>
      </p:sp>
      <p:pic>
        <p:nvPicPr>
          <p:cNvPr id="12" name="11 Imagen" descr="ndvi_laco.png"/>
          <p:cNvPicPr>
            <a:picLocks noChangeAspect="1"/>
          </p:cNvPicPr>
          <p:nvPr/>
        </p:nvPicPr>
        <p:blipFill>
          <a:blip r:embed="rId3" cstate="print"/>
          <a:srcRect l="32396" t="10850" r="13641" b="8439"/>
          <a:stretch>
            <a:fillRect/>
          </a:stretch>
        </p:blipFill>
        <p:spPr>
          <a:xfrm>
            <a:off x="6935339" y="3142120"/>
            <a:ext cx="1501252" cy="1587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96" y="500419"/>
            <a:ext cx="2543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3600" b="1" u="sng" dirty="0" smtClean="0"/>
              <a:t>Sensor </a:t>
            </a:r>
            <a:r>
              <a:rPr lang="es-UY" sz="3600" b="1" u="sng" dirty="0" err="1" smtClean="0"/>
              <a:t>ativo</a:t>
            </a:r>
            <a:endParaRPr lang="es-UY" sz="3600" b="1" u="sng" dirty="0"/>
          </a:p>
        </p:txBody>
      </p:sp>
      <p:pic>
        <p:nvPicPr>
          <p:cNvPr id="5" name="4 Imagen" descr="ndvi_ciganda_cs.png"/>
          <p:cNvPicPr>
            <a:picLocks noChangeAspect="1"/>
          </p:cNvPicPr>
          <p:nvPr/>
        </p:nvPicPr>
        <p:blipFill>
          <a:blip r:embed="rId2" cstate="print"/>
          <a:srcRect l="23054" t="12076" r="5977" b="36229"/>
          <a:stretch>
            <a:fillRect/>
          </a:stretch>
        </p:blipFill>
        <p:spPr>
          <a:xfrm>
            <a:off x="234667" y="2916937"/>
            <a:ext cx="3761495" cy="1937361"/>
          </a:xfrm>
          <a:prstGeom prst="rect">
            <a:avLst/>
          </a:prstGeom>
        </p:spPr>
      </p:pic>
      <p:pic>
        <p:nvPicPr>
          <p:cNvPr id="6" name="5 Imagen" descr="aplica_ciganda_cs.png"/>
          <p:cNvPicPr>
            <a:picLocks noChangeAspect="1"/>
          </p:cNvPicPr>
          <p:nvPr/>
        </p:nvPicPr>
        <p:blipFill>
          <a:blip r:embed="rId3" cstate="print"/>
          <a:srcRect l="33301" t="6038" r="7685" b="15699"/>
          <a:stretch>
            <a:fillRect/>
          </a:stretch>
        </p:blipFill>
        <p:spPr>
          <a:xfrm>
            <a:off x="5362326" y="1381032"/>
            <a:ext cx="3643352" cy="3416301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4260267" y="2920620"/>
            <a:ext cx="953178" cy="564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1486" y="3560298"/>
            <a:ext cx="1600198" cy="11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" y="1173709"/>
            <a:ext cx="171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Aplicacion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sobre</a:t>
            </a:r>
            <a:r>
              <a:rPr lang="en-US" sz="1800" b="1" dirty="0" smtClean="0"/>
              <a:t> la </a:t>
            </a:r>
            <a:r>
              <a:rPr lang="en-US" sz="1800" b="1" dirty="0" err="1" smtClean="0"/>
              <a:t>marcha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i="1" dirty="0" err="1" smtClean="0"/>
              <a:t>Defini</a:t>
            </a:r>
            <a:r>
              <a:rPr lang="en-US" sz="1800" b="1" i="1" dirty="0" err="1" smtClean="0"/>
              <a:t>r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criterios</a:t>
            </a:r>
            <a:endParaRPr lang="en-US" sz="1800" b="1" i="1" dirty="0" smtClean="0"/>
          </a:p>
          <a:p>
            <a:r>
              <a:rPr lang="en-US" sz="1800" b="1" i="1" dirty="0" err="1" smtClean="0"/>
              <a:t>primero</a:t>
            </a:r>
            <a:r>
              <a:rPr lang="en-US" sz="1800" b="1" i="1" dirty="0" smtClean="0"/>
              <a:t>, </a:t>
            </a:r>
            <a:r>
              <a:rPr lang="en-US" sz="1800" b="1" i="1" dirty="0" err="1" smtClean="0"/>
              <a:t>luego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aplicar</a:t>
            </a:r>
            <a:endParaRPr lang="en-US" sz="1800" b="1" i="1" dirty="0"/>
          </a:p>
        </p:txBody>
      </p:sp>
      <p:pic>
        <p:nvPicPr>
          <p:cNvPr id="10" name="9 Imagen" descr="P8300047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1573" y="1542196"/>
            <a:ext cx="1688817" cy="1266613"/>
          </a:xfrm>
          <a:prstGeom prst="rect">
            <a:avLst/>
          </a:prstGeom>
        </p:spPr>
      </p:pic>
      <p:pic>
        <p:nvPicPr>
          <p:cNvPr id="11" name="10 Imagen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094" y="510074"/>
            <a:ext cx="2338884" cy="1165544"/>
          </a:xfrm>
          <a:prstGeom prst="rect">
            <a:avLst/>
          </a:prstGeom>
        </p:spPr>
      </p:pic>
      <p:pic>
        <p:nvPicPr>
          <p:cNvPr id="12" name="11 Imagen" descr="P9230002_c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531" y="1665029"/>
            <a:ext cx="1656017" cy="1032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24" y="673942"/>
            <a:ext cx="3284593" cy="358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WhatsApp Image 2016-09-06 at 11.56.12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189" y="367029"/>
            <a:ext cx="2602936" cy="3678204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3823920" y="1782760"/>
            <a:ext cx="955624" cy="67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035089" y="4237689"/>
            <a:ext cx="143905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 smtClean="0"/>
              <a:t>Aplicación por zonas</a:t>
            </a:r>
            <a:endParaRPr lang="es-ES" sz="1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279186" y="4251587"/>
            <a:ext cx="117753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800" b="1" dirty="0" smtClean="0"/>
              <a:t>Aplicación</a:t>
            </a:r>
            <a:r>
              <a:rPr lang="es-ES" dirty="0" smtClean="0"/>
              <a:t> </a:t>
            </a:r>
            <a:r>
              <a:rPr lang="es-ES" sz="1800" b="1" dirty="0" smtClean="0"/>
              <a:t>continua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196946" y="3744687"/>
            <a:ext cx="478971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961124" y="3196117"/>
            <a:ext cx="1010676" cy="330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251881" y="3657599"/>
            <a:ext cx="1528549" cy="76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7003577" y="3632579"/>
            <a:ext cx="1528549" cy="53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56" y="782880"/>
            <a:ext cx="8837844" cy="22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40229" y="3646715"/>
            <a:ext cx="5444760" cy="438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ES" sz="2400" i="1" dirty="0" smtClean="0"/>
              <a:t>El desafío es definir niveles críticos claros…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839176"/>
          </a:xfrm>
        </p:spPr>
        <p:txBody>
          <a:bodyPr>
            <a:normAutofit/>
          </a:bodyPr>
          <a:lstStyle/>
          <a:p>
            <a:r>
              <a:rPr lang="es-ES" sz="3000" dirty="0" smtClean="0"/>
              <a:t>Otros problemas emergentes …. </a:t>
            </a:r>
            <a:endParaRPr lang="es-ES" sz="3000" dirty="0"/>
          </a:p>
        </p:txBody>
      </p:sp>
      <p:pic>
        <p:nvPicPr>
          <p:cNvPr id="8" name="7 Imagen" descr="buck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18" y="1122559"/>
            <a:ext cx="1806567" cy="1734305"/>
          </a:xfrm>
          <a:prstGeom prst="rect">
            <a:avLst/>
          </a:prstGeom>
        </p:spPr>
      </p:pic>
      <p:pic>
        <p:nvPicPr>
          <p:cNvPr id="9" name="8 Imagen" descr="bucke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34" y="2987218"/>
            <a:ext cx="1795251" cy="172344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631369" y="1776337"/>
            <a:ext cx="5043497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3300" dirty="0" smtClean="0"/>
              <a:t>Cual balde se vacía primero?</a:t>
            </a:r>
            <a:endParaRPr lang="es-ES" sz="3300" dirty="0"/>
          </a:p>
        </p:txBody>
      </p:sp>
      <p:pic>
        <p:nvPicPr>
          <p:cNvPr id="13" name="12 Imagen" descr="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258" y="2969556"/>
            <a:ext cx="1429249" cy="163150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848297" y="3211627"/>
            <a:ext cx="4077340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4400" b="1" dirty="0" smtClean="0"/>
              <a:t>Extracción de nutrientes P, K …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92" y="524186"/>
            <a:ext cx="50434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789" y="2720073"/>
            <a:ext cx="4979194" cy="22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30773" y="4542022"/>
            <a:ext cx="119635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err="1" smtClean="0"/>
              <a:t>Nuñez</a:t>
            </a:r>
            <a:r>
              <a:rPr lang="es-ES" dirty="0" smtClean="0"/>
              <a:t>, A 2015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852056" y="492560"/>
            <a:ext cx="820881" cy="7439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1003722" y="394386"/>
            <a:ext cx="606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</a:t>
            </a:r>
            <a:endParaRPr lang="en-US" sz="5400" b="1" dirty="0"/>
          </a:p>
        </p:txBody>
      </p:sp>
      <p:sp>
        <p:nvSpPr>
          <p:cNvPr id="7" name="6 Elipse"/>
          <p:cNvSpPr/>
          <p:nvPr/>
        </p:nvSpPr>
        <p:spPr>
          <a:xfrm>
            <a:off x="3951805" y="2591523"/>
            <a:ext cx="828014" cy="7647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082690" y="2514131"/>
            <a:ext cx="63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K</a:t>
            </a:r>
            <a:endParaRPr lang="en-US" sz="5400" b="1" dirty="0"/>
          </a:p>
        </p:txBody>
      </p:sp>
      <p:sp>
        <p:nvSpPr>
          <p:cNvPr id="10" name="9 Rectángulo"/>
          <p:cNvSpPr/>
          <p:nvPr/>
        </p:nvSpPr>
        <p:spPr>
          <a:xfrm>
            <a:off x="3771900" y="498764"/>
            <a:ext cx="1776845" cy="426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6948054" y="3041073"/>
            <a:ext cx="1776845" cy="426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6537278" y="736979"/>
            <a:ext cx="132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SOJA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in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12" y="469391"/>
            <a:ext cx="6221285" cy="4399426"/>
          </a:xfrm>
        </p:spPr>
      </p:pic>
      <p:sp>
        <p:nvSpPr>
          <p:cNvPr id="6" name="5 Flecha abajo"/>
          <p:cNvSpPr/>
          <p:nvPr/>
        </p:nvSpPr>
        <p:spPr>
          <a:xfrm rot="4187046">
            <a:off x="5491990" y="2563532"/>
            <a:ext cx="303551" cy="2559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4187046">
            <a:off x="5347710" y="631675"/>
            <a:ext cx="303551" cy="2559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4187046">
            <a:off x="5722672" y="1686072"/>
            <a:ext cx="303551" cy="1797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195280" y="3170421"/>
            <a:ext cx="151387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100" dirty="0" smtClean="0"/>
              <a:t>67 Kg K Ha-1</a:t>
            </a:r>
            <a:endParaRPr lang="es-ES" sz="2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72301" y="2104245"/>
            <a:ext cx="151387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100" dirty="0" smtClean="0"/>
              <a:t>32 Kg K Ha-1</a:t>
            </a:r>
            <a:endParaRPr lang="es-ES" sz="2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48633" y="1126137"/>
            <a:ext cx="151387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100" dirty="0" smtClean="0"/>
              <a:t>52 Kg K Ha-1</a:t>
            </a:r>
            <a:endParaRPr lang="es-ES" sz="2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26036" y="539646"/>
            <a:ext cx="90088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dirty="0" smtClean="0"/>
              <a:t>SOJA 2015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P8300047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816" y="2879676"/>
            <a:ext cx="2447515" cy="181677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15766" y="1161913"/>
            <a:ext cx="7886700" cy="3463490"/>
          </a:xfrm>
        </p:spPr>
        <p:txBody>
          <a:bodyPr/>
          <a:lstStyle/>
          <a:p>
            <a:pPr lvl="1"/>
            <a:r>
              <a:rPr lang="es-ES" sz="2000" dirty="0" smtClean="0"/>
              <a:t>Integración de herramientas-información (“</a:t>
            </a:r>
            <a:r>
              <a:rPr lang="es-ES" sz="2000" dirty="0" err="1" smtClean="0"/>
              <a:t>cloud</a:t>
            </a:r>
            <a:r>
              <a:rPr lang="es-ES" sz="2000" dirty="0" smtClean="0"/>
              <a:t>”)</a:t>
            </a:r>
          </a:p>
          <a:p>
            <a:pPr lvl="1"/>
            <a:endParaRPr lang="es-ES" sz="2000" dirty="0" smtClean="0"/>
          </a:p>
          <a:p>
            <a:pPr lvl="1"/>
            <a:r>
              <a:rPr lang="es-ES" sz="2000" dirty="0" smtClean="0"/>
              <a:t>Modelos de decisión mas sofisticados</a:t>
            </a:r>
          </a:p>
          <a:p>
            <a:pPr lvl="2"/>
            <a:r>
              <a:rPr lang="es-ES" sz="1600" dirty="0" smtClean="0"/>
              <a:t>“Benchmarking” fijar metas y decidir</a:t>
            </a:r>
            <a:endParaRPr lang="es-ES" sz="1600" b="1" dirty="0" smtClean="0"/>
          </a:p>
          <a:p>
            <a:pPr lvl="2"/>
            <a:r>
              <a:rPr lang="es-ES" sz="1600" dirty="0" smtClean="0"/>
              <a:t>Optimización de procesos (operaciones, stock, logística, ventas)</a:t>
            </a:r>
          </a:p>
          <a:p>
            <a:pPr lvl="2"/>
            <a:endParaRPr lang="es-ES" sz="1600" dirty="0" smtClean="0"/>
          </a:p>
          <a:p>
            <a:pPr lvl="1">
              <a:buNone/>
            </a:pPr>
            <a:r>
              <a:rPr lang="es-ES" sz="2800" b="1" dirty="0" smtClean="0"/>
              <a:t>Big-data</a:t>
            </a:r>
            <a:endParaRPr lang="es-ES" sz="2800" b="1" dirty="0" smtClean="0"/>
          </a:p>
          <a:p>
            <a:pPr lvl="1"/>
            <a:endParaRPr lang="es-ES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9520" y="406621"/>
            <a:ext cx="7886700" cy="4927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s-ES" sz="2800" b="1" dirty="0" smtClean="0"/>
              <a:t>Fase 3 </a:t>
            </a:r>
            <a:r>
              <a:rPr lang="es-ES" sz="2800" b="1" dirty="0" smtClean="0"/>
              <a:t>--- </a:t>
            </a:r>
            <a:r>
              <a:rPr lang="es-ES" sz="2800" b="1" dirty="0" smtClean="0"/>
              <a:t>Integración (en desarrollo…)</a:t>
            </a:r>
            <a:r>
              <a:rPr lang="es-ES" sz="2800" b="1" dirty="0" smtClean="0"/>
              <a:t> </a:t>
            </a:r>
            <a:endParaRPr lang="es-ES" sz="28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209731" y="1937983"/>
            <a:ext cx="247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s-ES" sz="2400" b="1" dirty="0" smtClean="0">
                <a:solidFill>
                  <a:srgbClr val="FF0000"/>
                </a:solidFill>
                <a:sym typeface="Wingdings" pitchFamily="2" charset="2"/>
              </a:rPr>
              <a:t>mas agronomía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52400" y="342901"/>
            <a:ext cx="9296400" cy="685799"/>
          </a:xfrm>
        </p:spPr>
        <p:txBody>
          <a:bodyPr/>
          <a:lstStyle/>
          <a:p>
            <a:r>
              <a:rPr lang="es-UY" dirty="0" smtClean="0"/>
              <a:t>Cumplir metas...El cultivo es una construcción</a:t>
            </a:r>
            <a:endParaRPr lang="es-UY" dirty="0"/>
          </a:p>
        </p:txBody>
      </p:sp>
      <p:grpSp>
        <p:nvGrpSpPr>
          <p:cNvPr id="25" name="24 Grupo"/>
          <p:cNvGrpSpPr/>
          <p:nvPr/>
        </p:nvGrpSpPr>
        <p:grpSpPr>
          <a:xfrm>
            <a:off x="228600" y="971550"/>
            <a:ext cx="8273186" cy="4171950"/>
            <a:chOff x="228600" y="971550"/>
            <a:chExt cx="9353180" cy="4171950"/>
          </a:xfrm>
        </p:grpSpPr>
        <p:sp>
          <p:nvSpPr>
            <p:cNvPr id="6" name="5 Rectángulo"/>
            <p:cNvSpPr/>
            <p:nvPr/>
          </p:nvSpPr>
          <p:spPr>
            <a:xfrm>
              <a:off x="1752600" y="1200150"/>
              <a:ext cx="2362200" cy="280035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9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114800" y="1200150"/>
              <a:ext cx="1524000" cy="280035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9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638800" y="1200150"/>
              <a:ext cx="1371600" cy="280035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97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981200" y="2514600"/>
              <a:ext cx="172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2800" b="1" smtClean="0"/>
                <a:t>Fundación</a:t>
              </a:r>
              <a:endParaRPr lang="es-UY" sz="2800" b="1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114801" y="1371600"/>
              <a:ext cx="2118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2800" b="1" smtClean="0"/>
                <a:t>Construcción</a:t>
              </a:r>
              <a:endParaRPr lang="es-UY" sz="2800" b="1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715001" y="2457450"/>
              <a:ext cx="1850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2800" b="1" dirty="0" smtClean="0"/>
                <a:t>Producción</a:t>
              </a:r>
              <a:endParaRPr lang="es-UY" sz="28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886200" y="32663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Z31</a:t>
              </a:r>
              <a:endParaRPr lang="en-US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410200" y="35433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Z61</a:t>
              </a:r>
              <a:endParaRPr lang="en-US" b="1" dirty="0"/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rot="5400000">
              <a:off x="4028280" y="3571677"/>
              <a:ext cx="1714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rot="5400000">
              <a:off x="5552281" y="3856831"/>
              <a:ext cx="17145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Rectángulo"/>
            <p:cNvSpPr/>
            <p:nvPr/>
          </p:nvSpPr>
          <p:spPr>
            <a:xfrm>
              <a:off x="7702548" y="4835723"/>
              <a:ext cx="18792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UY" dirty="0" err="1" smtClean="0"/>
                <a:t>Sylvester</a:t>
              </a:r>
              <a:r>
                <a:rPr lang="es-UY" dirty="0" smtClean="0"/>
                <a:t>-Bradley, 2015</a:t>
              </a:r>
              <a:endParaRPr lang="es-UY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696201" y="360045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10-30%</a:t>
              </a:r>
              <a:endParaRPr lang="en-U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696201" y="154305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10-30%</a:t>
              </a:r>
              <a:endParaRPr lang="en-US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696201" y="211455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50-70%</a:t>
              </a:r>
              <a:endParaRPr lang="en-US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191001" y="980301"/>
              <a:ext cx="964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mtClean="0"/>
                <a:t>Encañazón</a:t>
              </a:r>
              <a:endParaRPr lang="es-UY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670431" y="971550"/>
              <a:ext cx="1445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mtClean="0"/>
                <a:t>Llenado de grano</a:t>
              </a:r>
              <a:endParaRPr lang="es-UY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736944" y="971550"/>
              <a:ext cx="1831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mtClean="0"/>
                <a:t>Emergencia- macollaje</a:t>
              </a:r>
              <a:endParaRPr lang="es-UY"/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371600"/>
              <a:ext cx="83820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354" y="1038123"/>
              <a:ext cx="8200846" cy="359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8364" y="816741"/>
            <a:ext cx="8761863" cy="40087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/>
              <a:t>  El sistema ha cambiado y surgen nuevos problemas por el camino (</a:t>
            </a:r>
            <a:r>
              <a:rPr lang="es-ES" sz="1600" dirty="0" err="1" smtClean="0"/>
              <a:t>agric</a:t>
            </a:r>
            <a:r>
              <a:rPr lang="es-ES" sz="1600" dirty="0" smtClean="0"/>
              <a:t>. continua &gt;&gt;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mayor requerimiento de N</a:t>
            </a:r>
            <a:r>
              <a:rPr lang="es-E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 El manejo variable de N puede capitalizar en </a:t>
            </a:r>
            <a:r>
              <a:rPr lang="es-ES" sz="1600" b="1" dirty="0" smtClean="0"/>
              <a:t>diagnosticar y aplicar </a:t>
            </a:r>
            <a:r>
              <a:rPr lang="es-ES" sz="1600" dirty="0" smtClean="0"/>
              <a:t>en función del </a:t>
            </a:r>
            <a:r>
              <a:rPr lang="es-ES" sz="1600" b="1" u="sng" dirty="0" smtClean="0">
                <a:solidFill>
                  <a:schemeClr val="accent6">
                    <a:lumMod val="75000"/>
                  </a:schemeClr>
                </a:solidFill>
              </a:rPr>
              <a:t>cultivo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 Hay problemas probablemente aun no asumidos, como la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extracción diferencial de P, K, S</a:t>
            </a:r>
            <a:endParaRPr lang="es-ES" sz="1600" dirty="0" smtClean="0"/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 Es altamente probable que un esquema agrícola solo se sustente en base a un uso mas intenso de tecnologías de AP . Si no sucediera podrían ocurrir dos opciones: 1. Costo económico y ambiental alto, 2. bajos rendimientos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 Las herramientas están disponibles. Falta gestión? Falta conocimiento? Falta investigación?</a:t>
            </a:r>
          </a:p>
          <a:p>
            <a:pPr lvl="1"/>
            <a:r>
              <a:rPr lang="es-ES" sz="1600" dirty="0" smtClean="0"/>
              <a:t>Un poco de las tres…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 El objetivo final debe ser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maximizar el uso de los recursos (agua, luz, nutrientes)</a:t>
            </a:r>
            <a:r>
              <a:rPr lang="es-ES" sz="1600" dirty="0" smtClean="0"/>
              <a:t>.  En cada parte de la parcela.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8886" y="375028"/>
            <a:ext cx="7886700" cy="54686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3000" dirty="0" smtClean="0">
                <a:latin typeface="+mj-lt"/>
                <a:ea typeface="+mj-ea"/>
                <a:cs typeface="+mj-cs"/>
              </a:rPr>
              <a:t>Comentarios finales</a:t>
            </a:r>
            <a:endParaRPr lang="es-ES" sz="3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_area_verano_diea_verano_cosecha2016.png"/>
          <p:cNvPicPr>
            <a:picLocks noChangeAspect="1"/>
          </p:cNvPicPr>
          <p:nvPr/>
        </p:nvPicPr>
        <p:blipFill>
          <a:blip r:embed="rId2"/>
          <a:srcRect l="6637" t="14898" r="6637" b="13243"/>
          <a:stretch>
            <a:fillRect/>
          </a:stretch>
        </p:blipFill>
        <p:spPr>
          <a:xfrm>
            <a:off x="533927" y="466137"/>
            <a:ext cx="3871818" cy="42871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1609" y="415636"/>
            <a:ext cx="4384964" cy="852380"/>
          </a:xfrm>
        </p:spPr>
        <p:txBody>
          <a:bodyPr>
            <a:normAutofit/>
          </a:bodyPr>
          <a:lstStyle/>
          <a:p>
            <a:r>
              <a:rPr lang="en-US" dirty="0" smtClean="0"/>
              <a:t>Expansion 2003-2016</a:t>
            </a:r>
            <a:endParaRPr lang="en-US" dirty="0"/>
          </a:p>
        </p:txBody>
      </p:sp>
      <p:sp>
        <p:nvSpPr>
          <p:cNvPr id="6" name="5 Forma libre"/>
          <p:cNvSpPr/>
          <p:nvPr/>
        </p:nvSpPr>
        <p:spPr>
          <a:xfrm>
            <a:off x="2722418" y="2244436"/>
            <a:ext cx="1319646" cy="2379519"/>
          </a:xfrm>
          <a:custGeom>
            <a:avLst/>
            <a:gdLst>
              <a:gd name="connsiteX0" fmla="*/ 1319646 w 1319646"/>
              <a:gd name="connsiteY0" fmla="*/ 0 h 2379519"/>
              <a:gd name="connsiteX1" fmla="*/ 197427 w 1319646"/>
              <a:gd name="connsiteY1" fmla="*/ 592282 h 2379519"/>
              <a:gd name="connsiteX2" fmla="*/ 135082 w 1319646"/>
              <a:gd name="connsiteY2" fmla="*/ 1527464 h 2379519"/>
              <a:gd name="connsiteX3" fmla="*/ 311727 w 1319646"/>
              <a:gd name="connsiteY3" fmla="*/ 2379519 h 237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646" h="2379519">
                <a:moveTo>
                  <a:pt x="1319646" y="0"/>
                </a:moveTo>
                <a:cubicBezTo>
                  <a:pt x="857250" y="168852"/>
                  <a:pt x="394854" y="337705"/>
                  <a:pt x="197427" y="592282"/>
                </a:cubicBezTo>
                <a:cubicBezTo>
                  <a:pt x="0" y="846859"/>
                  <a:pt x="116032" y="1229591"/>
                  <a:pt x="135082" y="1527464"/>
                </a:cubicBezTo>
                <a:cubicBezTo>
                  <a:pt x="154132" y="1825337"/>
                  <a:pt x="232929" y="2102428"/>
                  <a:pt x="311727" y="2379519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Forma libre"/>
          <p:cNvSpPr/>
          <p:nvPr/>
        </p:nvSpPr>
        <p:spPr>
          <a:xfrm>
            <a:off x="3250623" y="2504209"/>
            <a:ext cx="988868" cy="1487632"/>
          </a:xfrm>
          <a:custGeom>
            <a:avLst/>
            <a:gdLst>
              <a:gd name="connsiteX0" fmla="*/ 905741 w 988868"/>
              <a:gd name="connsiteY0" fmla="*/ 0 h 1487632"/>
              <a:gd name="connsiteX1" fmla="*/ 116032 w 988868"/>
              <a:gd name="connsiteY1" fmla="*/ 779318 h 1487632"/>
              <a:gd name="connsiteX2" fmla="*/ 209550 w 988868"/>
              <a:gd name="connsiteY2" fmla="*/ 1413164 h 1487632"/>
              <a:gd name="connsiteX3" fmla="*/ 988868 w 988868"/>
              <a:gd name="connsiteY3" fmla="*/ 1226127 h 1487632"/>
              <a:gd name="connsiteX4" fmla="*/ 988868 w 988868"/>
              <a:gd name="connsiteY4" fmla="*/ 1226127 h 148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868" h="1487632">
                <a:moveTo>
                  <a:pt x="905741" y="0"/>
                </a:moveTo>
                <a:cubicBezTo>
                  <a:pt x="568902" y="271895"/>
                  <a:pt x="232064" y="543791"/>
                  <a:pt x="116032" y="779318"/>
                </a:cubicBezTo>
                <a:cubicBezTo>
                  <a:pt x="0" y="1014845"/>
                  <a:pt x="64077" y="1338696"/>
                  <a:pt x="209550" y="1413164"/>
                </a:cubicBezTo>
                <a:cubicBezTo>
                  <a:pt x="355023" y="1487632"/>
                  <a:pt x="988868" y="1226127"/>
                  <a:pt x="988868" y="1226127"/>
                </a:cubicBezTo>
                <a:lnTo>
                  <a:pt x="988868" y="1226127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orma libre"/>
          <p:cNvSpPr/>
          <p:nvPr/>
        </p:nvSpPr>
        <p:spPr>
          <a:xfrm>
            <a:off x="3449782" y="4031673"/>
            <a:ext cx="602673" cy="488372"/>
          </a:xfrm>
          <a:custGeom>
            <a:avLst/>
            <a:gdLst>
              <a:gd name="connsiteX0" fmla="*/ 602673 w 602673"/>
              <a:gd name="connsiteY0" fmla="*/ 0 h 488372"/>
              <a:gd name="connsiteX1" fmla="*/ 290945 w 602673"/>
              <a:gd name="connsiteY1" fmla="*/ 103909 h 488372"/>
              <a:gd name="connsiteX2" fmla="*/ 0 w 602673"/>
              <a:gd name="connsiteY2" fmla="*/ 488372 h 48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673" h="488372">
                <a:moveTo>
                  <a:pt x="602673" y="0"/>
                </a:moveTo>
                <a:cubicBezTo>
                  <a:pt x="497031" y="11257"/>
                  <a:pt x="391390" y="22514"/>
                  <a:pt x="290945" y="103909"/>
                </a:cubicBezTo>
                <a:cubicBezTo>
                  <a:pt x="190500" y="185304"/>
                  <a:pt x="95250" y="336838"/>
                  <a:pt x="0" y="488372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Forma libre"/>
          <p:cNvSpPr/>
          <p:nvPr/>
        </p:nvSpPr>
        <p:spPr>
          <a:xfrm>
            <a:off x="1423555" y="675409"/>
            <a:ext cx="1548245" cy="2244437"/>
          </a:xfrm>
          <a:custGeom>
            <a:avLst/>
            <a:gdLst>
              <a:gd name="connsiteX0" fmla="*/ 1548245 w 1548245"/>
              <a:gd name="connsiteY0" fmla="*/ 904009 h 2244437"/>
              <a:gd name="connsiteX1" fmla="*/ 800100 w 1548245"/>
              <a:gd name="connsiteY1" fmla="*/ 2088573 h 2244437"/>
              <a:gd name="connsiteX2" fmla="*/ 363681 w 1548245"/>
              <a:gd name="connsiteY2" fmla="*/ 1839191 h 2244437"/>
              <a:gd name="connsiteX3" fmla="*/ 155863 w 1548245"/>
              <a:gd name="connsiteY3" fmla="*/ 1143000 h 2244437"/>
              <a:gd name="connsiteX4" fmla="*/ 0 w 1548245"/>
              <a:gd name="connsiteY4" fmla="*/ 0 h 22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245" h="2244437">
                <a:moveTo>
                  <a:pt x="1548245" y="904009"/>
                </a:moveTo>
                <a:cubicBezTo>
                  <a:pt x="1272886" y="1418359"/>
                  <a:pt x="997527" y="1932709"/>
                  <a:pt x="800100" y="2088573"/>
                </a:cubicBezTo>
                <a:cubicBezTo>
                  <a:pt x="602673" y="2244437"/>
                  <a:pt x="471054" y="1996786"/>
                  <a:pt x="363681" y="1839191"/>
                </a:cubicBezTo>
                <a:cubicBezTo>
                  <a:pt x="256308" y="1681596"/>
                  <a:pt x="216476" y="1449532"/>
                  <a:pt x="155863" y="1143000"/>
                </a:cubicBezTo>
                <a:cubicBezTo>
                  <a:pt x="95250" y="836468"/>
                  <a:pt x="47625" y="418234"/>
                  <a:pt x="0" y="0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13 Conector recto"/>
          <p:cNvCxnSpPr/>
          <p:nvPr/>
        </p:nvCxnSpPr>
        <p:spPr>
          <a:xfrm rot="10800000" flipV="1">
            <a:off x="1506683" y="696191"/>
            <a:ext cx="218209" cy="207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10800000" flipV="1">
            <a:off x="1524002" y="800099"/>
            <a:ext cx="284017" cy="256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 flipV="1">
            <a:off x="1541320" y="893618"/>
            <a:ext cx="380998" cy="335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10800000" flipV="1">
            <a:off x="1548247" y="955963"/>
            <a:ext cx="519545" cy="457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10800000" flipV="1">
            <a:off x="1575956" y="1080654"/>
            <a:ext cx="574962" cy="505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0800000" flipV="1">
            <a:off x="1614056" y="1226127"/>
            <a:ext cx="630381" cy="554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10800000" flipV="1">
            <a:off x="1652157" y="1330036"/>
            <a:ext cx="737753" cy="6338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10800000" flipV="1">
            <a:off x="1679866" y="1288472"/>
            <a:ext cx="1021770" cy="8901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0800000" flipV="1">
            <a:off x="1728357" y="1465118"/>
            <a:ext cx="1066799" cy="917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10800000" flipV="1">
            <a:off x="1808021" y="1569027"/>
            <a:ext cx="1132606" cy="976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10800000" flipV="1">
            <a:off x="1918857" y="1984663"/>
            <a:ext cx="813952" cy="692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10800000" flipV="1">
            <a:off x="2060868" y="2493818"/>
            <a:ext cx="360214" cy="304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10800000" flipV="1">
            <a:off x="2805557" y="2452255"/>
            <a:ext cx="748134" cy="665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10800000" flipV="1">
            <a:off x="2812486" y="2358735"/>
            <a:ext cx="1073715" cy="942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10800000" flipV="1">
            <a:off x="2840193" y="2389908"/>
            <a:ext cx="1243434" cy="10841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10800000" flipV="1">
            <a:off x="2878293" y="3113824"/>
            <a:ext cx="630381" cy="554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10800000" flipV="1">
            <a:off x="2888676" y="3512127"/>
            <a:ext cx="426025" cy="374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10800000" flipV="1">
            <a:off x="2944104" y="3740726"/>
            <a:ext cx="391379" cy="3255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10800000" flipV="1">
            <a:off x="2992595" y="3906981"/>
            <a:ext cx="405232" cy="363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rot="10800000" flipV="1">
            <a:off x="3013364" y="3948544"/>
            <a:ext cx="644236" cy="550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rot="10800000" flipV="1">
            <a:off x="3183095" y="3834245"/>
            <a:ext cx="848579" cy="730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endCxn id="8" idx="0"/>
          </p:cNvCxnSpPr>
          <p:nvPr/>
        </p:nvCxnSpPr>
        <p:spPr>
          <a:xfrm rot="5400000">
            <a:off x="4049004" y="3844639"/>
            <a:ext cx="190485" cy="183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Flecha derecha"/>
          <p:cNvSpPr/>
          <p:nvPr/>
        </p:nvSpPr>
        <p:spPr>
          <a:xfrm rot="20044548">
            <a:off x="1631374" y="3023753"/>
            <a:ext cx="716972" cy="249382"/>
          </a:xfrm>
          <a:prstGeom prst="rightArrow">
            <a:avLst/>
          </a:prstGeom>
          <a:solidFill>
            <a:srgbClr val="7EC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Flecha derecha"/>
          <p:cNvSpPr/>
          <p:nvPr/>
        </p:nvSpPr>
        <p:spPr>
          <a:xfrm rot="21380666">
            <a:off x="1700646" y="3487881"/>
            <a:ext cx="716972" cy="249382"/>
          </a:xfrm>
          <a:prstGeom prst="rightArrow">
            <a:avLst/>
          </a:prstGeom>
          <a:solidFill>
            <a:srgbClr val="7EC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Flecha derecha"/>
          <p:cNvSpPr/>
          <p:nvPr/>
        </p:nvSpPr>
        <p:spPr>
          <a:xfrm rot="240145">
            <a:off x="1749137" y="3889662"/>
            <a:ext cx="716972" cy="249382"/>
          </a:xfrm>
          <a:prstGeom prst="rightArrow">
            <a:avLst/>
          </a:prstGeom>
          <a:solidFill>
            <a:srgbClr val="7EC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Flecha derecha"/>
          <p:cNvSpPr/>
          <p:nvPr/>
        </p:nvSpPr>
        <p:spPr>
          <a:xfrm rot="16200000">
            <a:off x="765465" y="2033153"/>
            <a:ext cx="716972" cy="249382"/>
          </a:xfrm>
          <a:prstGeom prst="rightArrow">
            <a:avLst/>
          </a:prstGeom>
          <a:solidFill>
            <a:srgbClr val="7EC4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CuadroTexto"/>
          <p:cNvSpPr txBox="1"/>
          <p:nvPr/>
        </p:nvSpPr>
        <p:spPr>
          <a:xfrm>
            <a:off x="488373" y="4488873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Soja</a:t>
            </a:r>
            <a:r>
              <a:rPr lang="en-US" b="1" dirty="0" smtClean="0"/>
              <a:t> 2015/2016</a:t>
            </a:r>
            <a:endParaRPr lang="en-US" b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974777" y="4866501"/>
            <a:ext cx="3044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DIEA #337 Invierno2016, Hoffman et al., 2015</a:t>
            </a:r>
            <a:endParaRPr lang="en-US" sz="1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5630" t="45382" r="11261" b="15709"/>
          <a:stretch>
            <a:fillRect/>
          </a:stretch>
        </p:blipFill>
        <p:spPr bwMode="auto">
          <a:xfrm>
            <a:off x="4395354" y="1344999"/>
            <a:ext cx="4589822" cy="34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2" y="3788184"/>
            <a:ext cx="494867" cy="4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5472" y="4559386"/>
            <a:ext cx="356754" cy="3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Elipse"/>
          <p:cNvSpPr/>
          <p:nvPr/>
        </p:nvSpPr>
        <p:spPr>
          <a:xfrm>
            <a:off x="559560" y="3835021"/>
            <a:ext cx="109182" cy="1091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Elipse"/>
          <p:cNvSpPr/>
          <p:nvPr/>
        </p:nvSpPr>
        <p:spPr>
          <a:xfrm>
            <a:off x="2226888" y="4560637"/>
            <a:ext cx="109182" cy="1091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73844"/>
            <a:ext cx="8621486" cy="749414"/>
          </a:xfrm>
        </p:spPr>
        <p:txBody>
          <a:bodyPr>
            <a:normAutofit/>
          </a:bodyPr>
          <a:lstStyle/>
          <a:p>
            <a:r>
              <a:rPr lang="es-ES" sz="2100" dirty="0" err="1" smtClean="0"/>
              <a:t>Uruguai</a:t>
            </a:r>
            <a:r>
              <a:rPr lang="es-ES" sz="2100" dirty="0" smtClean="0"/>
              <a:t> agrícola-ganadero &gt;&gt; </a:t>
            </a:r>
            <a:r>
              <a:rPr lang="es-ES" sz="2100" dirty="0" err="1" smtClean="0"/>
              <a:t>Uruguai</a:t>
            </a:r>
            <a:r>
              <a:rPr lang="es-ES" sz="2100" dirty="0" smtClean="0"/>
              <a:t> agrícola + </a:t>
            </a:r>
            <a:r>
              <a:rPr lang="es-ES" sz="2100" dirty="0" err="1" smtClean="0"/>
              <a:t>Uruguai</a:t>
            </a:r>
            <a:r>
              <a:rPr lang="es-ES" sz="2100" dirty="0" smtClean="0"/>
              <a:t> ganadero</a:t>
            </a:r>
            <a:endParaRPr lang="es-ES" sz="2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58" y="1055916"/>
            <a:ext cx="7457759" cy="38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172325" y="4641396"/>
            <a:ext cx="178117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200" dirty="0" err="1" smtClean="0"/>
              <a:t>Ernst</a:t>
            </a:r>
            <a:r>
              <a:rPr lang="es-ES" sz="1200" dirty="0" smtClean="0"/>
              <a:t>, O et al. 2011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8709" y="1166776"/>
            <a:ext cx="7886700" cy="346348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ES" dirty="0" smtClean="0"/>
              <a:t>Liderado por grandes empresas de siembra y asesores (ej. ADP, El Tejar, S4)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Al 2013 mas de 10 </a:t>
            </a:r>
            <a:r>
              <a:rPr lang="es-ES" dirty="0" smtClean="0"/>
              <a:t>grandes grupos </a:t>
            </a:r>
            <a:r>
              <a:rPr lang="es-ES" dirty="0" smtClean="0"/>
              <a:t>de asesores haciendo “ambientación</a:t>
            </a:r>
            <a:r>
              <a:rPr lang="es-ES" dirty="0" smtClean="0"/>
              <a:t>”</a:t>
            </a:r>
          </a:p>
          <a:p>
            <a:pPr lvl="1"/>
            <a:r>
              <a:rPr lang="es-ES" dirty="0" smtClean="0"/>
              <a:t>Hoy mayor tecnificación y aumento de los proveedores de servicios.</a:t>
            </a:r>
            <a:endParaRPr lang="es-ES" dirty="0" smtClean="0"/>
          </a:p>
          <a:p>
            <a:pPr lvl="1"/>
            <a:r>
              <a:rPr lang="es-ES" dirty="0" smtClean="0"/>
              <a:t>Hoy 30% del área con manejo por ambientes</a:t>
            </a:r>
          </a:p>
          <a:p>
            <a:pPr lvl="1"/>
            <a:endParaRPr lang="es-ES" dirty="0" smtClean="0"/>
          </a:p>
          <a:p>
            <a:pPr lvl="2"/>
            <a:r>
              <a:rPr lang="es-ES" dirty="0" smtClean="0"/>
              <a:t>Basado en NDVI, mapas de suelo (</a:t>
            </a:r>
            <a:r>
              <a:rPr lang="es-ES" dirty="0" err="1" smtClean="0"/>
              <a:t>Coneat</a:t>
            </a:r>
            <a:r>
              <a:rPr lang="es-ES" dirty="0" smtClean="0"/>
              <a:t>), mapas de rendimiento, muestreos de campo</a:t>
            </a:r>
          </a:p>
          <a:p>
            <a:pPr lvl="2"/>
            <a:r>
              <a:rPr lang="es-ES" dirty="0" smtClean="0"/>
              <a:t>En general evaluando soja ( ---&gt; ambientes productivos según soja)</a:t>
            </a:r>
          </a:p>
          <a:p>
            <a:pPr lvl="2"/>
            <a:endParaRPr lang="es-ES" dirty="0" smtClean="0"/>
          </a:p>
          <a:p>
            <a:pPr lvl="1"/>
            <a:r>
              <a:rPr lang="es-ES" dirty="0" smtClean="0"/>
              <a:t>En muchos casos el uso productivo fue escaso (en todos los ambientes finalmente se siembra soja…)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Pocas empresas lo utilizaron para diferenciar fertilización y secuencias de cultivo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05673" y="429108"/>
            <a:ext cx="7886700" cy="4927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es-ES" sz="2800" b="1" dirty="0" smtClean="0"/>
              <a:t>Fase </a:t>
            </a:r>
            <a:r>
              <a:rPr lang="es-ES" sz="2800" b="1" dirty="0" smtClean="0"/>
              <a:t>1 --- Agricultura por ambientes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05673" y="429108"/>
            <a:ext cx="7886700" cy="4927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es-ES" sz="2800" b="1" dirty="0" smtClean="0"/>
              <a:t>Fase </a:t>
            </a:r>
            <a:r>
              <a:rPr lang="es-ES" sz="2800" b="1" dirty="0" smtClean="0"/>
              <a:t>1 --- Agricultura por ambientes (un ejemplo..)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1" y="921941"/>
            <a:ext cx="4449484" cy="39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165094" y="4835723"/>
            <a:ext cx="172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Polak</a:t>
            </a:r>
            <a:r>
              <a:rPr lang="en-US" dirty="0" smtClean="0"/>
              <a:t>, G. (ADP),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05673" y="429108"/>
            <a:ext cx="7886700" cy="4927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es-ES" sz="2800" b="1" dirty="0" smtClean="0"/>
              <a:t>Fase </a:t>
            </a:r>
            <a:r>
              <a:rPr lang="es-ES" sz="2800" b="1" dirty="0" smtClean="0"/>
              <a:t>1 --- Agricultura por ambientes (un ejemplo..)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015" y="856350"/>
            <a:ext cx="7465325" cy="401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35" y="1637731"/>
            <a:ext cx="8098601" cy="276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165094" y="4835723"/>
            <a:ext cx="172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Polak</a:t>
            </a:r>
            <a:r>
              <a:rPr lang="en-US" dirty="0" smtClean="0"/>
              <a:t>, G. (ADP),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34" y="1012031"/>
            <a:ext cx="86082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1235" y="2539603"/>
            <a:ext cx="2356247" cy="2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 dirty="0">
                <a:solidFill>
                  <a:srgbClr val="000000"/>
                </a:solidFill>
              </a:rPr>
              <a:t>Etapa de diagnóstico y análisis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66" y="1598680"/>
            <a:ext cx="788194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92" t="19530" r="34996" b="7220"/>
          <a:stretch>
            <a:fillRect/>
          </a:stretch>
        </p:blipFill>
        <p:spPr bwMode="auto">
          <a:xfrm>
            <a:off x="3528207" y="1362936"/>
            <a:ext cx="350044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88" t="19336" r="30951" b="5074"/>
          <a:stretch>
            <a:fillRect/>
          </a:stretch>
        </p:blipFill>
        <p:spPr bwMode="auto">
          <a:xfrm>
            <a:off x="3093628" y="1355792"/>
            <a:ext cx="37504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70496" y="642608"/>
            <a:ext cx="1563764" cy="6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 dirty="0">
                <a:solidFill>
                  <a:srgbClr val="000000"/>
                </a:solidFill>
              </a:rPr>
              <a:t>Estudio edafológico y correlación a campo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34273" y="642608"/>
            <a:ext cx="1215900" cy="6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 dirty="0">
                <a:solidFill>
                  <a:srgbClr val="000000"/>
                </a:solidFill>
              </a:rPr>
              <a:t>Análisis químico de suelos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99635" y="724008"/>
            <a:ext cx="1493487" cy="4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 dirty="0">
                <a:solidFill>
                  <a:srgbClr val="000000"/>
                </a:solidFill>
              </a:rPr>
              <a:t>Procesamiento de la información GIS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607845" y="3057040"/>
            <a:ext cx="1487090" cy="4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>
                <a:solidFill>
                  <a:srgbClr val="000000"/>
                </a:solidFill>
              </a:rPr>
              <a:t>Interpretación y estrategia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039983" y="1738882"/>
            <a:ext cx="163116" cy="2416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79D1C"/>
          </a:solidFill>
          <a:ln w="1260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Y" altLang="es-UY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143626" y="1729978"/>
            <a:ext cx="163115" cy="2428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79D1C"/>
          </a:solidFill>
          <a:ln w="1260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Y" altLang="es-UY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6959203" y="2469357"/>
            <a:ext cx="300038" cy="1845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79D1C"/>
          </a:solidFill>
          <a:ln w="1260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Y" altLang="es-UY"/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09" y="1529953"/>
            <a:ext cx="854869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47" y="3562834"/>
            <a:ext cx="1097756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73" y="3829819"/>
            <a:ext cx="938213" cy="5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73" y="3515494"/>
            <a:ext cx="946547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130532" y="3033292"/>
            <a:ext cx="1265635" cy="4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 dirty="0">
                <a:solidFill>
                  <a:srgbClr val="000000"/>
                </a:solidFill>
              </a:rPr>
              <a:t>Siembra Variable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428193" y="3079441"/>
            <a:ext cx="1782366" cy="4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 dirty="0">
                <a:solidFill>
                  <a:srgbClr val="000000"/>
                </a:solidFill>
              </a:rPr>
              <a:t>Fertilización y encalado variable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20795" y="3106533"/>
            <a:ext cx="1371600" cy="4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8" tIns="26321" rIns="50618" bIns="2632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s-UY" altLang="es-UY">
                <a:solidFill>
                  <a:srgbClr val="000000"/>
                </a:solidFill>
              </a:rPr>
              <a:t>Cultivos por ambiente</a:t>
            </a:r>
          </a:p>
        </p:txBody>
      </p:sp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1" y="3589926"/>
            <a:ext cx="728663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4" y="3589926"/>
            <a:ext cx="584597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6" y="3592820"/>
            <a:ext cx="1173956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10" y="3524580"/>
            <a:ext cx="1012031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11931" y="2870597"/>
            <a:ext cx="8504012" cy="1786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s-UY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2593163" y="1714390"/>
            <a:ext cx="163116" cy="2416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79D1C"/>
          </a:solidFill>
          <a:ln w="1260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Y" altLang="es-UY"/>
          </a:p>
        </p:txBody>
      </p:sp>
      <p:sp>
        <p:nvSpPr>
          <p:cNvPr id="33" name="CuadroTexto 32"/>
          <p:cNvSpPr txBox="1"/>
          <p:nvPr/>
        </p:nvSpPr>
        <p:spPr>
          <a:xfrm>
            <a:off x="173751" y="372624"/>
            <a:ext cx="38227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UY" sz="1800" b="1" dirty="0" smtClean="0"/>
              <a:t>¿Qué es agricultura por ambientes?</a:t>
            </a:r>
            <a:endParaRPr lang="es-UY" sz="18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165094" y="4835723"/>
            <a:ext cx="172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Polak</a:t>
            </a:r>
            <a:r>
              <a:rPr lang="en-US" dirty="0" smtClean="0"/>
              <a:t>, G. (ADP), 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Documents and Settings\marianoel.perez\Escritorio\Sin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6" t="16002" r="6667" b="13989"/>
          <a:stretch>
            <a:fillRect/>
          </a:stretch>
        </p:blipFill>
        <p:spPr bwMode="auto">
          <a:xfrm>
            <a:off x="1391139" y="499367"/>
            <a:ext cx="242054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8"/>
          <p:cNvSpPr txBox="1">
            <a:spLocks noChangeArrowheads="1"/>
          </p:cNvSpPr>
          <p:nvPr/>
        </p:nvSpPr>
        <p:spPr bwMode="auto">
          <a:xfrm>
            <a:off x="154168" y="385516"/>
            <a:ext cx="317480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s-UY" altLang="es-UY" sz="1100" b="1" dirty="0"/>
              <a:t>Melo, Cerro Largo - Uruguay</a:t>
            </a:r>
          </a:p>
          <a:p>
            <a:pPr>
              <a:defRPr/>
            </a:pPr>
            <a:r>
              <a:rPr lang="es-UY" altLang="es-UY" sz="1100" b="1" dirty="0"/>
              <a:t>Establecimiento Fundación </a:t>
            </a:r>
            <a:r>
              <a:rPr lang="es-UY" altLang="es-UY" sz="1100" b="1" dirty="0" err="1"/>
              <a:t>Beisso</a:t>
            </a:r>
            <a:endParaRPr lang="es-UY" altLang="es-UY" sz="1100" b="1" dirty="0"/>
          </a:p>
          <a:p>
            <a:pPr>
              <a:defRPr/>
            </a:pPr>
            <a:r>
              <a:rPr lang="es-UY" altLang="es-UY" sz="1100" b="1" dirty="0"/>
              <a:t>Lote 19 (103,89 has útiles)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6" y="205877"/>
            <a:ext cx="3314700" cy="28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25 Conector recto de flecha"/>
          <p:cNvCxnSpPr/>
          <p:nvPr/>
        </p:nvCxnSpPr>
        <p:spPr>
          <a:xfrm flipH="1">
            <a:off x="1907870" y="1133970"/>
            <a:ext cx="3605213" cy="3524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25 Conector recto de flecha"/>
          <p:cNvCxnSpPr/>
          <p:nvPr/>
        </p:nvCxnSpPr>
        <p:spPr>
          <a:xfrm flipH="1">
            <a:off x="1748326" y="1481632"/>
            <a:ext cx="3604022" cy="27979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25 Conector recto de flecha"/>
          <p:cNvCxnSpPr/>
          <p:nvPr/>
        </p:nvCxnSpPr>
        <p:spPr>
          <a:xfrm flipH="1">
            <a:off x="1688796" y="2785366"/>
            <a:ext cx="3334940" cy="12739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165094" y="4835723"/>
            <a:ext cx="172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Polak</a:t>
            </a:r>
            <a:r>
              <a:rPr lang="en-US" dirty="0" smtClean="0"/>
              <a:t>, G. (ADP), 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30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9734</TotalTime>
  <Words>1217</Words>
  <Application>Microsoft Office PowerPoint</Application>
  <PresentationFormat>Presentación en pantalla (16:9)</PresentationFormat>
  <Paragraphs>236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Expansion 2003-2016</vt:lpstr>
      <vt:lpstr>Uruguai agrícola-ganadero &gt;&gt; Uruguai agrícola + Uruguai ganadero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Drones, satellite</vt:lpstr>
      <vt:lpstr>Diapositiva 21</vt:lpstr>
      <vt:lpstr>Diapositiva 22</vt:lpstr>
      <vt:lpstr>Diapositiva 23</vt:lpstr>
      <vt:lpstr>Otros problemas emergentes …. </vt:lpstr>
      <vt:lpstr>Diapositiva 25</vt:lpstr>
      <vt:lpstr>Diapositiva 26</vt:lpstr>
      <vt:lpstr>Diapositiva 27</vt:lpstr>
      <vt:lpstr>Cumplir metas...El cultivo es una construcción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Scaramuzza</dc:creator>
  <cp:lastModifiedBy>ecof_base</cp:lastModifiedBy>
  <cp:revision>213</cp:revision>
  <dcterms:created xsi:type="dcterms:W3CDTF">2016-09-15T15:17:36Z</dcterms:created>
  <dcterms:modified xsi:type="dcterms:W3CDTF">2017-09-26T18:58:16Z</dcterms:modified>
</cp:coreProperties>
</file>