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6" r:id="rId4"/>
    <p:sldId id="262" r:id="rId5"/>
    <p:sldId id="263" r:id="rId6"/>
    <p:sldId id="293" r:id="rId7"/>
    <p:sldId id="294" r:id="rId8"/>
    <p:sldId id="264" r:id="rId9"/>
    <p:sldId id="290" r:id="rId10"/>
    <p:sldId id="291" r:id="rId11"/>
    <p:sldId id="295" r:id="rId12"/>
    <p:sldId id="266" r:id="rId13"/>
    <p:sldId id="267" r:id="rId14"/>
    <p:sldId id="258" r:id="rId15"/>
    <p:sldId id="268" r:id="rId16"/>
    <p:sldId id="269" r:id="rId17"/>
    <p:sldId id="270" r:id="rId18"/>
    <p:sldId id="271" r:id="rId19"/>
    <p:sldId id="292" r:id="rId20"/>
    <p:sldId id="272" r:id="rId21"/>
    <p:sldId id="273" r:id="rId22"/>
    <p:sldId id="274" r:id="rId23"/>
    <p:sldId id="277" r:id="rId24"/>
    <p:sldId id="278" r:id="rId25"/>
    <p:sldId id="280" r:id="rId26"/>
    <p:sldId id="283" r:id="rId27"/>
    <p:sldId id="284" r:id="rId28"/>
    <p:sldId id="286" r:id="rId29"/>
    <p:sldId id="287" r:id="rId30"/>
    <p:sldId id="288" r:id="rId31"/>
    <p:sldId id="281" r:id="rId32"/>
    <p:sldId id="279" r:id="rId33"/>
    <p:sldId id="282" r:id="rId34"/>
    <p:sldId id="259" r:id="rId35"/>
  </p:sldIdLst>
  <p:sldSz cx="9144000" cy="6858000" type="screen4x3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62B75D-B742-454A-ABC3-4CD8EA657B12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596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B465A4B-31B8-409E-8BC1-A416FC705FA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27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6A23C3-6751-4AEB-9A16-9869E6DA2462}" type="slidenum">
              <a:t>1</a:t>
            </a:fld>
            <a:endParaRPr lang="pt-BR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77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355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5E4138-B0AC-40CA-9F6F-BD91E9678779}" type="slidenum">
              <a:t>32</a:t>
            </a:fld>
            <a:endParaRPr lang="pt-BR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4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66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12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B465A4B-31B8-409E-8BC1-A416FC705FAE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39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B465A4B-31B8-409E-8BC1-A416FC705FAE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95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/>
          <a:lstStyle/>
          <a:p>
            <a:fld id="{6B448125-CF48-4BEF-8200-539766594AA6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46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140C51-2972-4128-8FD4-CCFCB2981D9A}" type="slidenum">
              <a:t>12</a:t>
            </a:fld>
            <a:endParaRPr lang="pt-BR"/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2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1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62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F6A020-DEA7-4278-891E-C6E50A674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6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DFB5B6-6373-48FC-BD0A-ADF8DAA5BD0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6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886562-5F05-4319-9EE1-075592EE49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481753-1779-45BE-B042-34F79D79EF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9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4E978D-7A79-46DA-8158-7E78D7F53CD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1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BA6EA6-B779-4DA1-A041-CFBDEBE75D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3F179-A9DF-404E-87D2-CD6B2B4C3D2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5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37B9F0-5513-42A9-BCDB-9E5445922EF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3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669EB7-A44E-4304-880E-E960D6273D4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7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484F32-DF55-4201-A539-697EE44F149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6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A3489-14EC-4A83-8291-2340834F27F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9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D46B56-D7CC-4578-8B6A-8F590FA08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5B8DFC-78F6-44C1-A712-54C98078ECB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7A763D-82D6-44D5-8275-1E825DEF28F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FFEC5-FC4D-452B-B75E-C818412108E4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BB73A-9E14-4E9A-810C-F2B51AC99AE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8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8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62D5A-37F8-4DA8-8ECC-14617B221862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46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C4BF-563E-407E-9C6A-4048EB51C7B5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9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5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8464-889B-4BEF-B474-3E0A1DDC1AAA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5313-0541-4F11-A81C-AA30CB95C840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31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10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10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9B34-0F46-4E7D-9E10-3A8C2B72F35A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88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3373-A0E8-4311-A1E3-A5A5E29B3737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2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BD3F-979B-4348-BE78-27A685FB9920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2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A0809-0DB4-457A-9099-9EDFD0DA301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5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0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F5000-C4FE-4B13-90CD-6AA0B8BBEFDF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8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C4C0-DF7E-4142-997D-8F0CF33BAD12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9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9F47-B744-402A-8006-5210051E91A5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92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95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95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9E3D-A077-4771-A8D8-A3C6215168E1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8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y clip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medios"/>
          <p:cNvSpPr>
            <a:spLocks noGrp="1"/>
          </p:cNvSpPr>
          <p:nvPr>
            <p:ph type="media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DBF30-2470-4688-8269-424B1BBCC5BC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75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95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08B8-544C-42E5-B153-23143AB751F2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0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645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645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2E34-8CA8-4FD3-AF35-5E7C43B244B6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0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645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12996-B62A-4347-BEB8-EABD0087745C}" type="slidenum">
              <a:rPr 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60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7ED64D-A97C-4591-B100-B138CD31DA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134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AEB5-65A5-4384-9AC0-DCCFB3E43504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981CF4-20D6-4B84-8192-C22158ECB72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9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886C13-78E3-4258-A682-A45203654C6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8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CA4858-D084-4BB3-98FB-BF987A9DB3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4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874A5E-A719-49A7-B53A-0D028E19862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2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A81E77-C173-40FD-9FE4-AE4960DA521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7FB9F15-C83F-454D-9054-E92DA983D0E2}" type="datetime1">
              <a:rPr lang="pt-BR" smtClean="0"/>
              <a:pPr lvl="0"/>
              <a:t>24/09/2017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AC2ED1-446D-4B99-A5C2-EA06EBD6AF5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estilo do título mestre</a:t>
            </a:r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FB9F15-C83F-454D-9054-E92DA983D0E2}" type="datetime1">
              <a:rPr lang="pt-BR"/>
              <a:pPr lvl="0"/>
              <a:t>24/09/2017</a:t>
            </a:fld>
            <a:endParaRPr lang="pt-BR"/>
          </a:p>
        </p:txBody>
      </p:sp>
      <p:sp>
        <p:nvSpPr>
          <p:cNvPr id="4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A8F4903-699E-4D27-8B50-FD4D8B4511A1}" type="slidenum">
              <a:t>‹Nº›</a:t>
            </a:fld>
            <a:endParaRPr lang="pt-BR"/>
          </a:p>
        </p:txBody>
      </p:sp>
      <p:sp>
        <p:nvSpPr>
          <p:cNvPr id="6" name="Marcador de texto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t-B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1FFEC5-FC4D-452B-B75E-C818412108E4}" type="datetime1">
              <a:rPr lang="pt-BR"/>
              <a:pPr lvl="0"/>
              <a:t>24/09/2017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44EF38-253C-485B-8772-96C7CED6D162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t-B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pt-B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smtClean="0"/>
              <a:t>Haga clic para modificar el estilo de texto del patrón</a:t>
            </a:r>
          </a:p>
          <a:p>
            <a:pPr lvl="1"/>
            <a:r>
              <a:rPr lang="es-AR" smtClean="0"/>
              <a:t>Segundo nivel</a:t>
            </a:r>
          </a:p>
          <a:p>
            <a:pPr lvl="2"/>
            <a:r>
              <a:rPr lang="es-AR" smtClean="0"/>
              <a:t>Tercer nivel</a:t>
            </a:r>
          </a:p>
          <a:p>
            <a:pPr lvl="3"/>
            <a:r>
              <a:rPr lang="es-AR" smtClean="0"/>
              <a:t>Cuarto nivel</a:t>
            </a:r>
          </a:p>
          <a:p>
            <a:pPr lvl="4"/>
            <a:r>
              <a:rPr 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705C8-2168-4823-B105-FB5226EE86B6}" type="slidenum">
              <a:rPr lang="es-A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3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aixaDeTexto 4"/>
          <p:cNvSpPr/>
          <p:nvPr/>
        </p:nvSpPr>
        <p:spPr>
          <a:xfrm>
            <a:off x="3384645" y="1700639"/>
            <a:ext cx="5507715" cy="9675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  <a:ea typeface="Microsoft YaHei" pitchFamily="2"/>
                <a:cs typeface="Arial" pitchFamily="2"/>
              </a:rPr>
              <a:t>AGRICULTURA DE PRECISION NA ARGENTINA</a:t>
            </a:r>
            <a:endParaRPr lang="pt-BR" sz="2800" b="1" i="0" u="none" strike="noStrike" kern="1200" spc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CaixaDeTexto 6"/>
          <p:cNvSpPr/>
          <p:nvPr/>
        </p:nvSpPr>
        <p:spPr>
          <a:xfrm>
            <a:off x="3204000" y="2781000"/>
            <a:ext cx="5688360" cy="6857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2000" b="1" i="1" u="none" strike="noStrike" kern="1200" spc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  <a:ea typeface="Microsoft YaHei" pitchFamily="2"/>
                <a:cs typeface="Arial" pitchFamily="2"/>
              </a:rPr>
              <a:t>Ricard</a:t>
            </a:r>
            <a:r>
              <a:rPr lang="pt-B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  <a:ea typeface="Microsoft YaHei" pitchFamily="2"/>
                <a:cs typeface="Arial" pitchFamily="2"/>
              </a:rPr>
              <a:t>o Melchiori.</a:t>
            </a:r>
            <a:endParaRPr lang="pt-BR" sz="2000" b="1" i="1" u="none" strike="noStrike" kern="1200" spc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800" b="1" i="0" u="none" strike="noStrike" kern="1200" spc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18"/>
                <a:ea typeface="Microsoft YaHei" pitchFamily="2"/>
                <a:cs typeface="Arial" pitchFamily="2"/>
              </a:rPr>
              <a:t>INTA EEA  PARANA, ENTRE RIOS. ARGENTINA</a:t>
            </a:r>
            <a:endParaRPr lang="pt-BR" sz="1800" b="1" i="0" u="none" strike="noStrike" kern="1200" spc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Conector reto 8"/>
          <p:cNvSpPr/>
          <p:nvPr/>
        </p:nvSpPr>
        <p:spPr>
          <a:xfrm>
            <a:off x="3491640" y="2708639"/>
            <a:ext cx="5256720" cy="0"/>
          </a:xfrm>
          <a:prstGeom prst="line">
            <a:avLst/>
          </a:prstGeom>
          <a:noFill/>
          <a:ln w="38160">
            <a:solidFill>
              <a:srgbClr val="003300"/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Conector reto 9"/>
          <p:cNvSpPr/>
          <p:nvPr/>
        </p:nvSpPr>
        <p:spPr>
          <a:xfrm>
            <a:off x="3510142" y="4040758"/>
            <a:ext cx="5256720" cy="0"/>
          </a:xfrm>
          <a:prstGeom prst="line">
            <a:avLst/>
          </a:prstGeom>
          <a:noFill/>
          <a:ln w="38160">
            <a:solidFill>
              <a:srgbClr val="003300"/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13" y="4404868"/>
            <a:ext cx="5161977" cy="11634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572396" y="33944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Estación Experimental Agropecuaria Paraná</a:t>
            </a:r>
          </a:p>
          <a:p>
            <a:r>
              <a:rPr lang="es-AR" dirty="0">
                <a:solidFill>
                  <a:schemeClr val="bg1"/>
                </a:solidFill>
              </a:rPr>
              <a:t>e-mail: melchiori.ricardo@inta.gob.ar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496" y="1484784"/>
            <a:ext cx="9036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Estado de la adopción de la agricultura de precisión en argentina</a:t>
            </a:r>
            <a:endParaRPr lang="en-US" sz="33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5781599" y="5546875"/>
            <a:ext cx="3362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s-AR" sz="2000" b="1" i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 Melchiori, y col  (2012)</a:t>
            </a:r>
            <a:endParaRPr lang="es-AR" sz="2800" b="1" i="1" dirty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319883" y="3054501"/>
            <a:ext cx="8043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</a:rPr>
              <a:t>Cuál es el </a:t>
            </a:r>
            <a:r>
              <a:rPr lang="es-AR" sz="2800" b="1" dirty="0">
                <a:solidFill>
                  <a:schemeClr val="bg1"/>
                </a:solidFill>
              </a:rPr>
              <a:t>estado de </a:t>
            </a:r>
            <a:r>
              <a:rPr lang="es-AR" sz="2800" b="1" dirty="0" smtClean="0">
                <a:solidFill>
                  <a:schemeClr val="bg1"/>
                </a:solidFill>
              </a:rPr>
              <a:t>adopción </a:t>
            </a:r>
            <a:r>
              <a:rPr lang="es-AR" sz="2800" b="1" dirty="0">
                <a:solidFill>
                  <a:schemeClr val="bg1"/>
                </a:solidFill>
              </a:rPr>
              <a:t>de la AP en </a:t>
            </a:r>
            <a:r>
              <a:rPr lang="es-AR" sz="2800" b="1" dirty="0" smtClean="0">
                <a:solidFill>
                  <a:schemeClr val="bg1"/>
                </a:solidFill>
              </a:rPr>
              <a:t>Argentina?</a:t>
            </a:r>
          </a:p>
          <a:p>
            <a:r>
              <a:rPr lang="es-AR" sz="2800" b="1" dirty="0" smtClean="0">
                <a:solidFill>
                  <a:schemeClr val="bg1"/>
                </a:solidFill>
              </a:rPr>
              <a:t>Cuales son las barreras </a:t>
            </a:r>
            <a:r>
              <a:rPr lang="es-AR" sz="2800" b="1" dirty="0">
                <a:solidFill>
                  <a:schemeClr val="bg1"/>
                </a:solidFill>
              </a:rPr>
              <a:t>a la </a:t>
            </a:r>
            <a:r>
              <a:rPr lang="es-AR" sz="2800" b="1" dirty="0" smtClean="0">
                <a:solidFill>
                  <a:schemeClr val="bg1"/>
                </a:solidFill>
              </a:rPr>
              <a:t>adopción? </a:t>
            </a:r>
          </a:p>
          <a:p>
            <a:r>
              <a:rPr lang="es-AR" sz="2800" b="1" dirty="0" smtClean="0">
                <a:solidFill>
                  <a:schemeClr val="bg1"/>
                </a:solidFill>
              </a:rPr>
              <a:t>Cual es el uso </a:t>
            </a:r>
            <a:r>
              <a:rPr lang="es-AR" sz="2800" b="1" dirty="0">
                <a:solidFill>
                  <a:schemeClr val="bg1"/>
                </a:solidFill>
              </a:rPr>
              <a:t>y </a:t>
            </a:r>
            <a:r>
              <a:rPr lang="es-AR" sz="2800" b="1" dirty="0" smtClean="0">
                <a:solidFill>
                  <a:schemeClr val="bg1"/>
                </a:solidFill>
              </a:rPr>
              <a:t>los problemas generales?</a:t>
            </a:r>
            <a:endParaRPr lang="es-A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56210" y="1064525"/>
            <a:ext cx="2584462" cy="2306369"/>
          </a:xfrm>
        </p:spPr>
        <p:txBody>
          <a:bodyPr>
            <a:noAutofit/>
          </a:bodyPr>
          <a:lstStyle/>
          <a:p>
            <a:r>
              <a:rPr lang="es-AR" sz="1800" b="1" i="1" dirty="0">
                <a:solidFill>
                  <a:srgbClr val="FFFF00"/>
                </a:solidFill>
                <a:ea typeface="+mn-ea"/>
                <a:cs typeface="+mn-cs"/>
              </a:rPr>
              <a:t>Cobertura del relevamiento </a:t>
            </a:r>
            <a: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  <a:t>por medio de una </a:t>
            </a:r>
            <a:r>
              <a:rPr lang="es-AR" sz="1800" b="1" i="1" dirty="0">
                <a:solidFill>
                  <a:srgbClr val="FFFF00"/>
                </a:solidFill>
                <a:ea typeface="+mn-ea"/>
                <a:cs typeface="+mn-cs"/>
              </a:rPr>
              <a:t>encuesta </a:t>
            </a:r>
            <a: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  <a:t> distribuida x e-mail, disponible </a:t>
            </a:r>
            <a:r>
              <a:rPr lang="es-AR" sz="1800" b="1" i="1" dirty="0">
                <a:solidFill>
                  <a:srgbClr val="FFFF00"/>
                </a:solidFill>
                <a:ea typeface="+mn-ea"/>
                <a:cs typeface="+mn-cs"/>
              </a:rPr>
              <a:t>en una página </a:t>
            </a:r>
            <a: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  <a:t>Web</a:t>
            </a:r>
            <a:b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  <a:t>(enero-abril 2013)</a:t>
            </a:r>
            <a:b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es-AR" sz="1800" b="1" i="1" dirty="0" smtClean="0">
                <a:solidFill>
                  <a:srgbClr val="FFFF00"/>
                </a:solidFill>
                <a:ea typeface="+mn-ea"/>
                <a:cs typeface="+mn-cs"/>
              </a:rPr>
              <a:t>n = 488 </a:t>
            </a:r>
            <a:endParaRPr lang="es-AR" sz="1800" b="1" i="1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0" y="3364897"/>
            <a:ext cx="258028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" y="1323869"/>
            <a:ext cx="6292383" cy="45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343" y="6237312"/>
            <a:ext cx="2623153" cy="4478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04404" y="6346614"/>
            <a:ext cx="220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Melchiori y col 2012</a:t>
            </a:r>
            <a:endParaRPr lang="es-AR" sz="1600" b="1" dirty="0"/>
          </a:p>
        </p:txBody>
      </p:sp>
    </p:spTree>
    <p:extLst>
      <p:ext uri="{BB962C8B-B14F-4D97-AF65-F5344CB8AC3E}">
        <p14:creationId xmlns:p14="http://schemas.microsoft.com/office/powerpoint/2010/main" val="220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6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4"/>
          <p:cNvSpPr/>
          <p:nvPr/>
        </p:nvSpPr>
        <p:spPr>
          <a:xfrm>
            <a:off x="5148000" y="5956560"/>
            <a:ext cx="3671999" cy="775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Nome do palestrante ou painelista (itálico)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Título da palestra ou painel conforme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programação escrita normal, fonte 15</a:t>
            </a:r>
          </a:p>
        </p:txBody>
      </p:sp>
      <p:sp>
        <p:nvSpPr>
          <p:cNvPr id="4" name="CaixaDeTexto 5"/>
          <p:cNvSpPr/>
          <p:nvPr/>
        </p:nvSpPr>
        <p:spPr>
          <a:xfrm>
            <a:off x="971640" y="404640"/>
            <a:ext cx="5400360" cy="46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2400" b="1" dirty="0" smtClean="0">
                <a:solidFill>
                  <a:srgbClr val="FFFF00"/>
                </a:solidFill>
                <a:latin typeface="Calibri" pitchFamily="18"/>
                <a:ea typeface="Microsoft YaHei" pitchFamily="2"/>
                <a:cs typeface="Arial" pitchFamily="2"/>
              </a:rPr>
              <a:t>ADOPCION DE LA AP</a:t>
            </a:r>
            <a:endParaRPr lang="pt-BR" sz="2400" b="1" i="0" u="none" strike="noStrike" kern="1200" spc="0" dirty="0">
              <a:ln>
                <a:noFill/>
              </a:ln>
              <a:solidFill>
                <a:srgbClr val="FFFF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CaixaDeTexto 8"/>
          <p:cNvSpPr/>
          <p:nvPr/>
        </p:nvSpPr>
        <p:spPr>
          <a:xfrm>
            <a:off x="7884360" y="476640"/>
            <a:ext cx="1043279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Pág 03</a:t>
            </a:r>
          </a:p>
        </p:txBody>
      </p:sp>
      <p:grpSp>
        <p:nvGrpSpPr>
          <p:cNvPr id="7" name="1 Grupo"/>
          <p:cNvGrpSpPr/>
          <p:nvPr/>
        </p:nvGrpSpPr>
        <p:grpSpPr>
          <a:xfrm>
            <a:off x="224141" y="1473222"/>
            <a:ext cx="3911131" cy="3911196"/>
            <a:chOff x="87663" y="72008"/>
            <a:chExt cx="4556345" cy="49173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3" y="72008"/>
              <a:ext cx="4556345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6 CuadroTexto"/>
            <p:cNvSpPr txBox="1"/>
            <p:nvPr/>
          </p:nvSpPr>
          <p:spPr>
            <a:xfrm>
              <a:off x="323528" y="3789040"/>
              <a:ext cx="3775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>
                  <a:solidFill>
                    <a:schemeClr val="bg1"/>
                  </a:solidFill>
                </a:rPr>
                <a:t>Usos y tamaños de explotación?</a:t>
              </a:r>
              <a:endParaRPr lang="es-E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097" y="1182137"/>
            <a:ext cx="4249280" cy="549906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083" y="268743"/>
            <a:ext cx="5950424" cy="651102"/>
          </a:xfrm>
        </p:spPr>
        <p:txBody>
          <a:bodyPr/>
          <a:lstStyle/>
          <a:p>
            <a:r>
              <a:rPr lang="es-AR" sz="3200" b="1" dirty="0" smtClean="0">
                <a:solidFill>
                  <a:srgbClr val="FFFF00"/>
                </a:solidFill>
              </a:rPr>
              <a:t>Tecnologías que </a:t>
            </a:r>
            <a:r>
              <a:rPr lang="es-AR" sz="3200" b="1" dirty="0" smtClean="0">
                <a:solidFill>
                  <a:srgbClr val="FFFF00"/>
                </a:solidFill>
              </a:rPr>
              <a:t>se utilizan</a:t>
            </a:r>
            <a:endParaRPr lang="es-AR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3226"/>
          <a:stretch/>
        </p:blipFill>
        <p:spPr bwMode="auto">
          <a:xfrm>
            <a:off x="1228299" y="1165100"/>
            <a:ext cx="7458501" cy="47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5236055" y="3580781"/>
            <a:ext cx="1512168" cy="2088232"/>
            <a:chOff x="5724128" y="4437112"/>
            <a:chExt cx="1512168" cy="2088232"/>
          </a:xfrm>
        </p:grpSpPr>
        <p:cxnSp>
          <p:nvCxnSpPr>
            <p:cNvPr id="6" name="5 Conector recto de flecha"/>
            <p:cNvCxnSpPr/>
            <p:nvPr/>
          </p:nvCxnSpPr>
          <p:spPr>
            <a:xfrm flipH="1">
              <a:off x="6588224" y="5445224"/>
              <a:ext cx="648072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Cerrar llave"/>
            <p:cNvSpPr/>
            <p:nvPr/>
          </p:nvSpPr>
          <p:spPr>
            <a:xfrm>
              <a:off x="5724128" y="4437112"/>
              <a:ext cx="504056" cy="2088232"/>
            </a:xfrm>
            <a:prstGeom prst="rightBrace">
              <a:avLst/>
            </a:prstGeom>
            <a:noFill/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7715847" y="1756828"/>
            <a:ext cx="1378558" cy="2088232"/>
            <a:chOff x="6937858" y="1988840"/>
            <a:chExt cx="1378558" cy="2088232"/>
          </a:xfrm>
        </p:grpSpPr>
        <p:cxnSp>
          <p:nvCxnSpPr>
            <p:cNvPr id="4" name="3 Conector recto de flecha"/>
            <p:cNvCxnSpPr/>
            <p:nvPr/>
          </p:nvCxnSpPr>
          <p:spPr>
            <a:xfrm flipH="1">
              <a:off x="7668344" y="2996952"/>
              <a:ext cx="6480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errar llave"/>
            <p:cNvSpPr/>
            <p:nvPr/>
          </p:nvSpPr>
          <p:spPr>
            <a:xfrm>
              <a:off x="6937858" y="1988840"/>
              <a:ext cx="504056" cy="2088232"/>
            </a:xfrm>
            <a:prstGeom prst="rightBrac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973" y="6039727"/>
            <a:ext cx="2623153" cy="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14908" y="339445"/>
            <a:ext cx="524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</a:rPr>
              <a:t>Por que no se utiliza AP</a:t>
            </a:r>
            <a:endParaRPr lang="es-ES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0"/>
          <a:stretch/>
        </p:blipFill>
        <p:spPr bwMode="auto">
          <a:xfrm>
            <a:off x="187436" y="1155647"/>
            <a:ext cx="8769126" cy="49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984" y="3501008"/>
            <a:ext cx="3672408" cy="864096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54637" y="4492069"/>
            <a:ext cx="1485515" cy="1264984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94" y="5533125"/>
            <a:ext cx="2623153" cy="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7" y="4079965"/>
            <a:ext cx="4430123" cy="763500"/>
          </a:xfrm>
        </p:spPr>
        <p:txBody>
          <a:bodyPr/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información</a:t>
            </a:r>
            <a:b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procesa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3" y="1164132"/>
            <a:ext cx="4273847" cy="269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086" y="1164132"/>
            <a:ext cx="2623153" cy="4478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79" y="3072336"/>
            <a:ext cx="4505960" cy="27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202158" y="1940345"/>
            <a:ext cx="3655240" cy="993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s-AR" b="1" dirty="0" smtClean="0">
                <a:solidFill>
                  <a:schemeClr val="bg1"/>
                </a:solidFill>
              </a:rPr>
              <a:t>Modos  de procesamiento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482" y="330716"/>
            <a:ext cx="5709861" cy="725760"/>
          </a:xfrm>
        </p:spPr>
        <p:txBody>
          <a:bodyPr/>
          <a:lstStyle/>
          <a:p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necesita en AP?</a:t>
            </a:r>
            <a:endParaRPr lang="es-A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525192"/>
            <a:ext cx="6708662" cy="413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343" y="6237312"/>
            <a:ext cx="2623153" cy="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9634" name="1 Título"/>
          <p:cNvSpPr>
            <a:spLocks noGrp="1"/>
          </p:cNvSpPr>
          <p:nvPr>
            <p:ph type="title"/>
          </p:nvPr>
        </p:nvSpPr>
        <p:spPr>
          <a:xfrm>
            <a:off x="510997" y="289372"/>
            <a:ext cx="6408418" cy="693266"/>
          </a:xfrm>
        </p:spPr>
        <p:txBody>
          <a:bodyPr/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Limitantes de adopción para AP</a:t>
            </a:r>
            <a:endParaRPr lang="es-AR" sz="3600" b="1" dirty="0" smtClean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38" y="6054783"/>
            <a:ext cx="2623153" cy="447856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0" y="1412776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falta </a:t>
            </a: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especialización profesionales (64%) y operarios (44%) (&gt; en grandes superficies)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AR" sz="2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escasa disponibilidad de capacitación (52%),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alto costo de la tecnología (41%) y servicios 30%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AR" sz="28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Pocas empresas de servicios, la falta de fuentes de </a:t>
            </a:r>
            <a:r>
              <a:rPr lang="es-AR" sz="28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financiamiento. </a:t>
            </a: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</a:t>
            </a:r>
            <a:r>
              <a:rPr lang="es-AR" sz="28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eneficio </a:t>
            </a:r>
            <a:r>
              <a:rPr lang="es-AR" sz="28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económico y agronómico aún no suficientemente demostrado.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3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9634" name="1 Título"/>
          <p:cNvSpPr>
            <a:spLocks noGrp="1"/>
          </p:cNvSpPr>
          <p:nvPr>
            <p:ph type="title"/>
          </p:nvPr>
        </p:nvSpPr>
        <p:spPr>
          <a:xfrm>
            <a:off x="510997" y="289372"/>
            <a:ext cx="6408418" cy="693266"/>
          </a:xfrm>
        </p:spPr>
        <p:txBody>
          <a:bodyPr/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Problemas en el uso de AP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b="13286"/>
          <a:stretch>
            <a:fillRect/>
          </a:stretch>
        </p:blipFill>
        <p:spPr bwMode="auto">
          <a:xfrm>
            <a:off x="54877" y="1158875"/>
            <a:ext cx="9053513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138" y="6054783"/>
            <a:ext cx="2623153" cy="4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6949" y="1412777"/>
            <a:ext cx="8830100" cy="41828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sz="2800" b="1" dirty="0">
                <a:solidFill>
                  <a:schemeClr val="bg1"/>
                </a:solidFill>
              </a:rPr>
              <a:t>falta de especialización profesionales (64%) y operarios (44%) (&gt; en grandes superficies)</a:t>
            </a:r>
          </a:p>
          <a:p>
            <a:pPr>
              <a:buNone/>
            </a:pPr>
            <a:endParaRPr lang="es-AR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AR" sz="2800" b="1" dirty="0">
                <a:solidFill>
                  <a:schemeClr val="bg1"/>
                </a:solidFill>
              </a:rPr>
              <a:t>escasa disponibilidad de capacitación (52%),</a:t>
            </a:r>
          </a:p>
          <a:p>
            <a:pPr>
              <a:buNone/>
            </a:pPr>
            <a:r>
              <a:rPr lang="es-AR" sz="2800" b="1" dirty="0">
                <a:solidFill>
                  <a:schemeClr val="bg1"/>
                </a:solidFill>
              </a:rPr>
              <a:t>    alto costo de la tecnología (41%) y servicios 30% </a:t>
            </a:r>
          </a:p>
          <a:p>
            <a:pPr>
              <a:buNone/>
            </a:pPr>
            <a:endParaRPr lang="es-AR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s-AR" sz="2800" b="1" dirty="0" smtClean="0">
                <a:solidFill>
                  <a:schemeClr val="bg1"/>
                </a:solidFill>
              </a:rPr>
              <a:t>Pocas </a:t>
            </a:r>
            <a:r>
              <a:rPr lang="es-AR" sz="2800" b="1" dirty="0">
                <a:solidFill>
                  <a:schemeClr val="bg1"/>
                </a:solidFill>
              </a:rPr>
              <a:t>empresas de servicios, la falta de fuentes de financiamiento y </a:t>
            </a:r>
            <a:r>
              <a:rPr lang="es-AR" sz="2800" b="1" dirty="0" smtClean="0">
                <a:solidFill>
                  <a:schemeClr val="bg1"/>
                </a:solidFill>
              </a:rPr>
              <a:t>beneficio </a:t>
            </a:r>
            <a:r>
              <a:rPr lang="es-AR" sz="2800" b="1" dirty="0">
                <a:solidFill>
                  <a:schemeClr val="bg1"/>
                </a:solidFill>
              </a:rPr>
              <a:t>económico y agronómico aún no suficientemente demostrado.</a:t>
            </a:r>
          </a:p>
          <a:p>
            <a:pPr>
              <a:buNone/>
            </a:pP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7324" y="343360"/>
            <a:ext cx="6243851" cy="725760"/>
          </a:xfrm>
        </p:spPr>
        <p:txBody>
          <a:bodyPr>
            <a:noAutofit/>
          </a:bodyPr>
          <a:lstStyle/>
          <a:p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Limitantes a la adopción </a:t>
            </a:r>
            <a:r>
              <a:rPr lang="es-A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A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5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95869" y="1715571"/>
            <a:ext cx="8274925" cy="2195254"/>
          </a:xfrm>
        </p:spPr>
        <p:txBody>
          <a:bodyPr/>
          <a:lstStyle/>
          <a:p>
            <a:pPr algn="l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b="1" dirty="0" smtClean="0">
                <a:solidFill>
                  <a:schemeClr val="bg1"/>
                </a:solidFill>
              </a:rPr>
              <a:t>- Primer mapa de rendimiento INTA EEA Manfredi.</a:t>
            </a:r>
          </a:p>
          <a:p>
            <a:pPr algn="l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</a:t>
            </a:r>
            <a:r>
              <a:rPr lang="es-AR" sz="2400" b="1" dirty="0" smtClean="0">
                <a:solidFill>
                  <a:schemeClr val="bg1"/>
                </a:solidFill>
              </a:rPr>
              <a:t> - Primer proyecto AP - INTA</a:t>
            </a:r>
          </a:p>
          <a:p>
            <a:pPr algn="l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r>
              <a:rPr lang="es-AR" sz="2400" b="1" dirty="0" smtClean="0">
                <a:solidFill>
                  <a:schemeClr val="bg1"/>
                </a:solidFill>
              </a:rPr>
              <a:t> – Creación de proyecto Red de Agricultura de Precisión </a:t>
            </a:r>
          </a:p>
          <a:p>
            <a:pPr algn="l"/>
            <a:r>
              <a:rPr lang="es-A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 – 2017   </a:t>
            </a:r>
            <a:r>
              <a:rPr lang="es-AR" sz="2400" b="1" dirty="0" smtClean="0">
                <a:solidFill>
                  <a:schemeClr val="bg1"/>
                </a:solidFill>
              </a:rPr>
              <a:t>16 </a:t>
            </a:r>
            <a:r>
              <a:rPr lang="es-AR" sz="2400" b="1" dirty="0">
                <a:solidFill>
                  <a:schemeClr val="bg1"/>
                </a:solidFill>
              </a:rPr>
              <a:t>Cursos Internacionales de </a:t>
            </a:r>
            <a:r>
              <a:rPr lang="es-AR" sz="2400" b="1" dirty="0" smtClean="0">
                <a:solidFill>
                  <a:schemeClr val="bg1"/>
                </a:solidFill>
              </a:rPr>
              <a:t>AP</a:t>
            </a:r>
          </a:p>
          <a:p>
            <a:pPr algn="l"/>
            <a:endParaRPr lang="es-AR" sz="1100" b="1" dirty="0" smtClean="0">
              <a:solidFill>
                <a:schemeClr val="bg1"/>
              </a:solidFill>
            </a:endParaRPr>
          </a:p>
          <a:p>
            <a:pPr algn="l"/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http://www.agriculturadeprecision.org/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1991" y="300251"/>
            <a:ext cx="4872648" cy="663103"/>
          </a:xfrm>
        </p:spPr>
        <p:txBody>
          <a:bodyPr/>
          <a:lstStyle/>
          <a:p>
            <a:r>
              <a:rPr lang="es-A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</a:t>
            </a:r>
            <a:r>
              <a:rPr lang="es-A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Argentina</a:t>
            </a:r>
            <a:r>
              <a:rPr lang="es-A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s-A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9232" t="14132" r="12762" b="8256"/>
          <a:stretch/>
        </p:blipFill>
        <p:spPr>
          <a:xfrm>
            <a:off x="5940250" y="4299485"/>
            <a:ext cx="3090584" cy="23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52414"/>
            <a:ext cx="6100549" cy="698464"/>
          </a:xfrm>
        </p:spPr>
        <p:txBody>
          <a:bodyPr>
            <a:noAutofit/>
          </a:bodyPr>
          <a:lstStyle/>
          <a:p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 </a:t>
            </a:r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adopción </a:t>
            </a:r>
            <a:r>
              <a:rPr lang="es-A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A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endParaRPr lang="es-A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126" y="1403589"/>
            <a:ext cx="8884692" cy="3562065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problema la escasa capacitación del personal 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(55%)</a:t>
            </a:r>
          </a:p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especialización para el procesamiento de los 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datos.   </a:t>
            </a:r>
          </a:p>
          <a:p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(DATOS vs INFORMACION)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Incompatibilidad de equipos y </a:t>
            </a:r>
            <a:r>
              <a:rPr lang="es-A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6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576" y="315582"/>
            <a:ext cx="4838131" cy="639762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FF00"/>
                </a:solidFill>
              </a:rPr>
              <a:t>PROYECCION DE AP</a:t>
            </a:r>
            <a:endParaRPr lang="es-AR" sz="3600" b="1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-397" y="1073952"/>
            <a:ext cx="91443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 DE SENSORES REMOTOS ( &gt; resolución espacial)</a:t>
            </a: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(SATELITES – NANO SATELITES – DRONES).</a:t>
            </a:r>
          </a:p>
          <a:p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METODOS ANALITICOS – MINERIA DE DATOS?,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CLASIFICACION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</a:t>
            </a:r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AGRONOMICOS + PRONOSTICOS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CLIMATICOS</a:t>
            </a:r>
          </a:p>
          <a:p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– DIAGNOSTICO Y RECOMENDACIÓN</a:t>
            </a:r>
          </a:p>
          <a:p>
            <a:pPr lvl="1" algn="ctr"/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NUTRIENTES POR AMBIENTES.</a:t>
            </a:r>
          </a:p>
          <a:p>
            <a:pPr lvl="1" algn="ctr"/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NITROGENO  </a:t>
            </a:r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(productividad) + agua + pronósticos?.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FOSFORO 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(disponibilidad) o f (remoción).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NUTRIENTES?  K, S, Zn?.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ENMIENDAS (</a:t>
            </a:r>
            <a:r>
              <a:rPr lang="es-A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Ca).		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0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237258" y="1379531"/>
            <a:ext cx="57411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Monotype Sorts" charset="2"/>
              <a:buNone/>
              <a:defRPr/>
            </a:pPr>
            <a:r>
              <a:rPr lang="es-AR" sz="2400" b="1" u="sng" dirty="0">
                <a:solidFill>
                  <a:srgbClr val="FFFF00"/>
                </a:solidFill>
              </a:rPr>
              <a:t>Cursos para Productores y </a:t>
            </a:r>
            <a:r>
              <a:rPr lang="es-AR" sz="2400" b="1" u="sng" dirty="0" smtClean="0">
                <a:solidFill>
                  <a:srgbClr val="FFFF00"/>
                </a:solidFill>
              </a:rPr>
              <a:t>Profesionales</a:t>
            </a:r>
          </a:p>
          <a:p>
            <a:pPr algn="ctr">
              <a:buFont typeface="Monotype Sorts" charset="2"/>
              <a:buNone/>
              <a:defRPr/>
            </a:pPr>
            <a:r>
              <a:rPr lang="es-AR" sz="2000" b="1" dirty="0" smtClean="0">
                <a:solidFill>
                  <a:srgbClr val="FFFF00"/>
                </a:solidFill>
              </a:rPr>
              <a:t>Software AP  - SIG – Procesamiento de imágenes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pic>
        <p:nvPicPr>
          <p:cNvPr id="60420" name="Picture 4" descr="P10405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7" y="1326152"/>
            <a:ext cx="2388706" cy="17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58" y="2692400"/>
            <a:ext cx="5887692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682"/>
            <a:ext cx="3669664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4078" y="415320"/>
            <a:ext cx="6013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ES_tradnl" altLang="es-AR" sz="2400" b="1" i="1" dirty="0" smtClean="0">
                <a:solidFill>
                  <a:srgbClr val="FFFF00"/>
                </a:solidFill>
                <a:latin typeface="+mn-lt"/>
              </a:rPr>
              <a:t>CAPACITACION Y ENTRENAMIENTO</a:t>
            </a:r>
            <a:endParaRPr lang="es-ES" altLang="es-AR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21980" y="1786150"/>
            <a:ext cx="8012336" cy="3285699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sz="2600" b="1" dirty="0" smtClean="0">
                <a:solidFill>
                  <a:schemeClr val="bg1"/>
                </a:solidFill>
              </a:rPr>
              <a:t>MANEJO </a:t>
            </a:r>
            <a:r>
              <a:rPr lang="es-AR" sz="2600" b="1" dirty="0">
                <a:solidFill>
                  <a:schemeClr val="bg1"/>
                </a:solidFill>
              </a:rPr>
              <a:t>SITIO ESPECIFICO EN CULTIVOS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sz="2600" b="1" dirty="0" smtClean="0">
                <a:solidFill>
                  <a:schemeClr val="bg1"/>
                </a:solidFill>
              </a:rPr>
              <a:t>PLATAFORMAS </a:t>
            </a:r>
            <a:r>
              <a:rPr lang="es-AR" sz="2600" b="1" dirty="0">
                <a:solidFill>
                  <a:schemeClr val="bg1"/>
                </a:solidFill>
              </a:rPr>
              <a:t>DE INTEGRACION DE INFORMACION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bg1"/>
                </a:solidFill>
              </a:rPr>
              <a:t>SERVICIOS DE </a:t>
            </a:r>
            <a:r>
              <a:rPr lang="es-AR" sz="2600" b="1" dirty="0" smtClean="0">
                <a:solidFill>
                  <a:schemeClr val="bg1"/>
                </a:solidFill>
              </a:rPr>
              <a:t>AP </a:t>
            </a:r>
            <a:r>
              <a:rPr lang="es-AR" sz="2600" b="1" dirty="0">
                <a:solidFill>
                  <a:schemeClr val="bg1"/>
                </a:solidFill>
              </a:rPr>
              <a:t>A GRAN ESCALA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bg1"/>
                </a:solidFill>
              </a:rPr>
              <a:t>TRAZABILIDAD Y CERTIFICACION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sz="2600" b="1" dirty="0">
                <a:solidFill>
                  <a:schemeClr val="bg1"/>
                </a:solidFill>
              </a:rPr>
              <a:t>CONTROL SELECTIVO DE MALEZAS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63776" y="146416"/>
            <a:ext cx="7001301" cy="846161"/>
          </a:xfrm>
        </p:spPr>
        <p:txBody>
          <a:bodyPr/>
          <a:lstStyle/>
          <a:p>
            <a:r>
              <a:rPr lang="es-AR" sz="3200" b="1" dirty="0" smtClean="0">
                <a:solidFill>
                  <a:srgbClr val="FFFF00"/>
                </a:solidFill>
              </a:rPr>
              <a:t>Temáticas de interés actual</a:t>
            </a:r>
            <a:endParaRPr lang="es-A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2" y="1351419"/>
            <a:ext cx="5255557" cy="29548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26" y="1159125"/>
            <a:ext cx="3968148" cy="23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69" y="3685957"/>
            <a:ext cx="4871898" cy="273910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3745" y="204060"/>
            <a:ext cx="585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s-ES_tradnl" altLang="es-AR" sz="2400" b="1" dirty="0">
                <a:solidFill>
                  <a:srgbClr val="FFFF00"/>
                </a:solidFill>
              </a:rPr>
              <a:t>Plataforma de información para diagnóstico y  toma de decisiones con AP</a:t>
            </a:r>
            <a:endParaRPr lang="es-ES" altLang="es-A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59508" y="1791051"/>
            <a:ext cx="2320120" cy="16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b="1" dirty="0" smtClean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Ventas anuales cercanas a 1000 equipos, </a:t>
            </a:r>
            <a:endParaRPr lang="es-AR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Crecimiento anual, entre 5  y 8%.</a:t>
            </a:r>
            <a:endParaRPr lang="es-AR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0" y="1323833"/>
            <a:ext cx="6079716" cy="4176215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6256" y="196376"/>
            <a:ext cx="60132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s-ES_tradnl" altLang="es-AR" sz="2400" b="1" i="1" dirty="0">
                <a:solidFill>
                  <a:srgbClr val="FFFF00"/>
                </a:solidFill>
                <a:latin typeface="+mn-lt"/>
              </a:rPr>
              <a:t>AGRICULTURA DE PRECISIÓN </a:t>
            </a:r>
            <a:r>
              <a:rPr lang="es-ES_tradnl" altLang="es-AR" sz="2400" b="1" i="1" dirty="0">
                <a:solidFill>
                  <a:srgbClr val="FFFF00"/>
                </a:solidFill>
              </a:rPr>
              <a:t>“Pulverización”</a:t>
            </a:r>
            <a:endParaRPr lang="es-ES" altLang="es-AR" sz="2400" b="1" i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98014" y="5595733"/>
            <a:ext cx="23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Scaramuzza y col 2017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6356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859808" y="315029"/>
            <a:ext cx="5540991" cy="495928"/>
          </a:xfrm>
        </p:spPr>
        <p:txBody>
          <a:bodyPr/>
          <a:lstStyle/>
          <a:p>
            <a:r>
              <a:rPr lang="es-AR" altLang="es-AR" sz="3200" b="1" dirty="0">
                <a:solidFill>
                  <a:srgbClr val="FFFF00"/>
                </a:solidFill>
              </a:rPr>
              <a:t>Pulverización Selectiva</a:t>
            </a:r>
          </a:p>
        </p:txBody>
      </p:sp>
      <p:pic>
        <p:nvPicPr>
          <p:cNvPr id="14" name="3 Imagen" descr="C:\Users\Nbk\Desktop\Sensore de malezas\WeedSeeker-sensors_new-label-e1322394713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06" y="1675289"/>
            <a:ext cx="2171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49413"/>
              </p:ext>
            </p:extLst>
          </p:nvPr>
        </p:nvGraphicFramePr>
        <p:xfrm>
          <a:off x="74289" y="3978522"/>
          <a:ext cx="4845844" cy="132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2935"/>
                <a:gridCol w="774603"/>
                <a:gridCol w="1178306"/>
              </a:tblGrid>
              <a:tr h="215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A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 err="1">
                          <a:solidFill>
                            <a:schemeClr val="tx1"/>
                          </a:solidFill>
                          <a:effectLst/>
                        </a:rPr>
                        <a:t>Weed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AR" sz="1400" b="0" dirty="0" err="1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>
                          <a:solidFill>
                            <a:schemeClr val="tx1"/>
                          </a:solidFill>
                          <a:effectLst/>
                        </a:rPr>
                        <a:t>Weed Seeker</a:t>
                      </a:r>
                      <a:endParaRPr lang="es-AR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  <a:tr h="215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effectLst/>
                        </a:rPr>
                        <a:t>Altura óptima del sensor (m)</a:t>
                      </a:r>
                      <a:endParaRPr lang="es-A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1.10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Entre 0.60 y 1 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  <a:tr h="215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1">
                          <a:solidFill>
                            <a:schemeClr val="tx1"/>
                          </a:solidFill>
                          <a:effectLst/>
                        </a:rPr>
                        <a:t>Altura óptima de pico (m)</a:t>
                      </a:r>
                      <a:endParaRPr lang="es-AR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es-AR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Entre 0.60 y 1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  <a:tr h="215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1">
                          <a:solidFill>
                            <a:schemeClr val="tx1"/>
                          </a:solidFill>
                          <a:effectLst/>
                        </a:rPr>
                        <a:t>Cantidad de picos por sensores</a:t>
                      </a:r>
                      <a:endParaRPr lang="es-AR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AR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  <a:tr h="2008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1">
                          <a:solidFill>
                            <a:schemeClr val="tx1"/>
                          </a:solidFill>
                          <a:effectLst/>
                        </a:rPr>
                        <a:t>Ancho de detección de sensores (m)</a:t>
                      </a:r>
                      <a:endParaRPr lang="es-AR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0.2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  <a:tr h="2471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effectLst/>
                        </a:rPr>
                        <a:t>Velocidad máxima de trabajo (km/h)</a:t>
                      </a:r>
                      <a:endParaRPr lang="es-A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AR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A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1439" marR="51439" marT="0" marB="0"/>
                </a:tc>
              </a:tr>
            </a:tbl>
          </a:graphicData>
        </a:graphic>
      </p:graphicFrame>
      <p:pic>
        <p:nvPicPr>
          <p:cNvPr id="16" name="Picture 1" descr="C:\Users\Diego\Documents\INTA\Imágenes\2013\Expoagro 2013 Baradero-San Pedro\DSC08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0" y="163004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Diego\Documents\INTA\Imágenes\Siembra - Cosecha -Pulverización -Suelos -Otros\Sensores - Green Seeker - Veris\WeedSeeker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33" y="2862343"/>
            <a:ext cx="1764506" cy="115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Diego\Documents\INTA\Imágenes\Siembra - Cosecha -Pulverización -Suelos -Otros\Sensores - Green Seeker - Veris\weedit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6641"/>
          <a:stretch>
            <a:fillRect/>
          </a:stretch>
        </p:blipFill>
        <p:spPr bwMode="auto">
          <a:xfrm>
            <a:off x="2040010" y="2383711"/>
            <a:ext cx="1175147" cy="14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 CuadroTexto"/>
          <p:cNvSpPr txBox="1">
            <a:spLocks noChangeArrowheads="1"/>
          </p:cNvSpPr>
          <p:nvPr/>
        </p:nvSpPr>
        <p:spPr bwMode="auto">
          <a:xfrm>
            <a:off x="554109" y="3396934"/>
            <a:ext cx="120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 err="1">
                <a:solidFill>
                  <a:schemeClr val="bg1"/>
                </a:solidFill>
                <a:latin typeface="Arial" pitchFamily="34" charset="0"/>
              </a:rPr>
              <a:t>Weedit</a:t>
            </a:r>
            <a:endParaRPr lang="es-AR" altLang="es-A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6 CuadroTexto"/>
          <p:cNvSpPr txBox="1">
            <a:spLocks noChangeArrowheads="1"/>
          </p:cNvSpPr>
          <p:nvPr/>
        </p:nvSpPr>
        <p:spPr bwMode="auto">
          <a:xfrm>
            <a:off x="3500906" y="3396934"/>
            <a:ext cx="1521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400" b="1" dirty="0" err="1">
                <a:solidFill>
                  <a:schemeClr val="bg1"/>
                </a:solidFill>
                <a:latin typeface="Arial" pitchFamily="34" charset="0"/>
              </a:rPr>
              <a:t>Weed</a:t>
            </a:r>
            <a:r>
              <a:rPr lang="es-AR" altLang="es-AR" sz="1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AR" altLang="es-AR" sz="1400" b="1" dirty="0" err="1">
                <a:solidFill>
                  <a:schemeClr val="bg1"/>
                </a:solidFill>
                <a:latin typeface="Arial" pitchFamily="34" charset="0"/>
              </a:rPr>
              <a:t>Seeker</a:t>
            </a:r>
            <a:endParaRPr lang="es-AR" altLang="es-A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1" name="Picture 4" descr="C:\Users\Diego\Documents\INTA\Imágenes\Siembra - Cosecha -Pulverización -Suelos -Otros\Sensores - Green Seeker - Veris\n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99" y="5333457"/>
            <a:ext cx="1875234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6684639" y="466623"/>
            <a:ext cx="2459361" cy="323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s-AR" altLang="es-AR" sz="1500" b="1" dirty="0">
                <a:solidFill>
                  <a:schemeClr val="tx1"/>
                </a:solidFill>
                <a:latin typeface="Arial" pitchFamily="34" charset="0"/>
              </a:rPr>
              <a:t>CARACTERISTICAS</a:t>
            </a:r>
          </a:p>
          <a:p>
            <a:pPr>
              <a:spcBef>
                <a:spcPct val="0"/>
              </a:spcBef>
            </a:pPr>
            <a:endParaRPr lang="es-AR" altLang="es-AR" sz="1500" dirty="0">
              <a:solidFill>
                <a:schemeClr val="tx1"/>
              </a:solidFill>
              <a:latin typeface="Arial" pitchFamily="34" charset="0"/>
            </a:endParaRPr>
          </a:p>
          <a:p>
            <a:pPr marL="214313" indent="-2143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altLang="es-AR" sz="1500" dirty="0">
                <a:solidFill>
                  <a:schemeClr val="tx1"/>
                </a:solidFill>
                <a:latin typeface="Arial" pitchFamily="34" charset="0"/>
              </a:rPr>
              <a:t>Sensor Activo.</a:t>
            </a:r>
          </a:p>
          <a:p>
            <a:pPr marL="214313" indent="-2143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altLang="es-AR" sz="1500" dirty="0">
                <a:solidFill>
                  <a:schemeClr val="tx1"/>
                </a:solidFill>
                <a:latin typeface="Arial" pitchFamily="34" charset="0"/>
              </a:rPr>
              <a:t>Identifica malezas desde tamaños de 2cm</a:t>
            </a:r>
            <a:r>
              <a:rPr lang="es-AR" altLang="es-AR" sz="1500" baseline="30000" dirty="0">
                <a:solidFill>
                  <a:schemeClr val="tx1"/>
                </a:solidFill>
                <a:latin typeface="Arial" pitchFamily="34" charset="0"/>
              </a:rPr>
              <a:t>2</a:t>
            </a:r>
            <a:r>
              <a:rPr lang="es-AR" altLang="es-AR" sz="150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14313" indent="-2143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altLang="es-AR" sz="1500" dirty="0">
                <a:solidFill>
                  <a:schemeClr val="tx1"/>
                </a:solidFill>
                <a:latin typeface="Arial" pitchFamily="34" charset="0"/>
              </a:rPr>
              <a:t>Ahorra hasta un 90% de producto</a:t>
            </a:r>
          </a:p>
          <a:p>
            <a:pPr marL="214313" indent="-2143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altLang="es-AR" sz="1500" dirty="0">
                <a:solidFill>
                  <a:schemeClr val="tx1"/>
                </a:solidFill>
                <a:latin typeface="Arial" pitchFamily="34" charset="0"/>
              </a:rPr>
              <a:t>Concentra aplicación sobre malezas resistentes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6106" y="4163639"/>
            <a:ext cx="3387257" cy="25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" y="32778"/>
            <a:ext cx="9144793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0928" y="411025"/>
            <a:ext cx="59647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100" b="1" dirty="0" smtClean="0">
                <a:solidFill>
                  <a:srgbClr val="FFFF00"/>
                </a:solidFill>
              </a:rPr>
              <a:t>Siembra </a:t>
            </a:r>
            <a:r>
              <a:rPr lang="es-ES_tradnl" altLang="es-AR" sz="2100" b="1" dirty="0">
                <a:solidFill>
                  <a:srgbClr val="FFFF00"/>
                </a:solidFill>
              </a:rPr>
              <a:t>precisa con Agricultura de Precisión</a:t>
            </a:r>
            <a:endParaRPr lang="es-ES" altLang="es-AR" sz="2100" b="1" dirty="0">
              <a:solidFill>
                <a:srgbClr val="FFFF00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59558" y="1866735"/>
            <a:ext cx="7506969" cy="3906268"/>
            <a:chOff x="1298614" y="1395292"/>
            <a:chExt cx="9470580" cy="4783489"/>
          </a:xfrm>
        </p:grpSpPr>
        <p:pic>
          <p:nvPicPr>
            <p:cNvPr id="27" name="Imagen 4" descr="DSC04342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/>
          </p:blipFill>
          <p:spPr bwMode="auto">
            <a:xfrm>
              <a:off x="4542882" y="1401015"/>
              <a:ext cx="3296210" cy="21264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8" name="Imagen 2" descr="DSC042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8614" y="1402706"/>
              <a:ext cx="3051698" cy="21284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5887977" y="3348893"/>
              <a:ext cx="3066699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indent="4492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AR" altLang="es-AR" sz="135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30" name="31 Grupo"/>
            <p:cNvGrpSpPr>
              <a:grpSpLocks/>
            </p:cNvGrpSpPr>
            <p:nvPr/>
          </p:nvGrpSpPr>
          <p:grpSpPr bwMode="auto">
            <a:xfrm>
              <a:off x="2824463" y="3626568"/>
              <a:ext cx="6825116" cy="2552213"/>
              <a:chOff x="1215335" y="4071790"/>
              <a:chExt cx="5802965" cy="2613095"/>
            </a:xfrm>
          </p:grpSpPr>
          <p:pic>
            <p:nvPicPr>
              <p:cNvPr id="32" name="Imagen 10" descr="DSC0897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25263" y="4076829"/>
                <a:ext cx="1001281" cy="135524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3" name="Imagen 9" descr="DSC00228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/>
              <a:stretch/>
            </p:blipFill>
            <p:spPr bwMode="auto">
              <a:xfrm>
                <a:off x="4550458" y="5432077"/>
                <a:ext cx="1611728" cy="12528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7">
                <a:lum bright="-6000" contrast="18000"/>
              </a:blip>
              <a:srcRect/>
              <a:stretch>
                <a:fillRect/>
              </a:stretch>
            </p:blipFill>
            <p:spPr bwMode="auto">
              <a:xfrm>
                <a:off x="2555340" y="4076829"/>
                <a:ext cx="1730839" cy="13132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5" name="Picture 4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15335" y="4076829"/>
                <a:ext cx="1273005" cy="13132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6" name="Imagen 8" descr="DSC0020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15335" y="5390094"/>
                <a:ext cx="1725257" cy="12947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7" name="Imagen 1" descr="Field%20IQ%20Thumb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946174" y="5390094"/>
                <a:ext cx="1576367" cy="12947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8" name="Picture 18" descr="C:\Users\Nbk\Desktop\ordenar\Contro de profundidad de siembra\integramanageapplication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363767" y="4071790"/>
                <a:ext cx="1654533" cy="13602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9" name="Picture 19" descr="C:\Users\Nbk\Desktop\computadoras-para-aplicacion-variable-de-insumos-d-y-e-terra-6200-01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162186" y="5432077"/>
                <a:ext cx="856114" cy="12528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31" name="Picture 2" descr="http://www.lcradio.com.ar/wp-content/uploads/2014/07/inta13horsh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8" t="20927" r="23437" b="16294"/>
            <a:stretch/>
          </p:blipFill>
          <p:spPr bwMode="auto">
            <a:xfrm>
              <a:off x="8058220" y="1395292"/>
              <a:ext cx="2710974" cy="2127600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CuadroTexto 39"/>
          <p:cNvSpPr txBox="1"/>
          <p:nvPr/>
        </p:nvSpPr>
        <p:spPr>
          <a:xfrm>
            <a:off x="1067211" y="1409861"/>
            <a:ext cx="21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cs typeface="Arial" panose="020B0604020202020204" pitchFamily="34" charset="0"/>
              </a:rPr>
              <a:t>Electrohidráulico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481418" y="1409863"/>
            <a:ext cx="142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cs typeface="Arial" panose="020B0604020202020204" pitchFamily="34" charset="0"/>
              </a:rPr>
              <a:t>Eléctrico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551731" y="1403846"/>
            <a:ext cx="21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0000"/>
                </a:solidFill>
                <a:cs typeface="Arial" panose="020B0604020202020204" pitchFamily="34" charset="0"/>
              </a:rPr>
              <a:t>Electromecánico</a:t>
            </a:r>
          </a:p>
        </p:txBody>
      </p:sp>
    </p:spTree>
    <p:extLst>
      <p:ext uri="{BB962C8B-B14F-4D97-AF65-F5344CB8AC3E}">
        <p14:creationId xmlns:p14="http://schemas.microsoft.com/office/powerpoint/2010/main" val="330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" y="0"/>
            <a:ext cx="9144793" cy="6858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01" y="3375764"/>
            <a:ext cx="4395597" cy="269466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1482161"/>
            <a:ext cx="5308979" cy="3540215"/>
            <a:chOff x="1449351" y="672238"/>
            <a:chExt cx="9313933" cy="6143668"/>
          </a:xfrm>
        </p:grpSpPr>
        <p:pic>
          <p:nvPicPr>
            <p:cNvPr id="26" name="Picture 2" descr="G:\Fotos FEDE 2016\DSC00232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72238"/>
              <a:ext cx="9144000" cy="5429288"/>
            </a:xfrm>
            <a:prstGeom prst="rect">
              <a:avLst/>
            </a:prstGeom>
            <a:noFill/>
          </p:spPr>
        </p:pic>
        <p:pic>
          <p:nvPicPr>
            <p:cNvPr id="27" name="Picture 3" descr="G:\Fotos FEDE 2016\DSC00235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351" y="3958386"/>
              <a:ext cx="5536353" cy="2857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8" name="4 Conector recto de flecha"/>
            <p:cNvCxnSpPr/>
            <p:nvPr/>
          </p:nvCxnSpPr>
          <p:spPr>
            <a:xfrm rot="16200000" flipH="1">
              <a:off x="3774265" y="4065543"/>
              <a:ext cx="1714512" cy="642942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 descr="G:\Fotos FEDE 2016\DSC00236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7" y="3958386"/>
              <a:ext cx="3810027" cy="2857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" name="1 Flecha derecha"/>
            <p:cNvSpPr/>
            <p:nvPr/>
          </p:nvSpPr>
          <p:spPr>
            <a:xfrm>
              <a:off x="4007768" y="532653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-143101" y="1019257"/>
            <a:ext cx="55834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100" b="1" dirty="0">
                <a:solidFill>
                  <a:srgbClr val="FFFF00"/>
                </a:solidFill>
              </a:rPr>
              <a:t>Sembradora </a:t>
            </a:r>
            <a:r>
              <a:rPr lang="es-ES_tradnl" altLang="es-AR" sz="2100" b="1" dirty="0" err="1">
                <a:solidFill>
                  <a:srgbClr val="FFFF00"/>
                </a:solidFill>
              </a:rPr>
              <a:t>Cricianelli</a:t>
            </a:r>
            <a:r>
              <a:rPr lang="es-ES_tradnl" altLang="es-AR" sz="2100" b="1" dirty="0">
                <a:solidFill>
                  <a:srgbClr val="FFFF00"/>
                </a:solidFill>
              </a:rPr>
              <a:t> </a:t>
            </a:r>
            <a:r>
              <a:rPr lang="es-ES_tradnl" altLang="es-AR" sz="2100" b="1" dirty="0" smtClean="0">
                <a:solidFill>
                  <a:srgbClr val="FFFF00"/>
                </a:solidFill>
              </a:rPr>
              <a:t>– (D </a:t>
            </a:r>
            <a:r>
              <a:rPr lang="es-ES_tradnl" altLang="es-AR" sz="2100" b="1" dirty="0" err="1" smtClean="0">
                <a:solidFill>
                  <a:srgbClr val="FFFF00"/>
                </a:solidFill>
              </a:rPr>
              <a:t>Electrico</a:t>
            </a:r>
            <a:r>
              <a:rPr lang="es-ES_tradnl" altLang="es-AR" sz="2100" b="1" dirty="0" smtClean="0">
                <a:solidFill>
                  <a:srgbClr val="FFFF00"/>
                </a:solidFill>
              </a:rPr>
              <a:t>)</a:t>
            </a:r>
            <a:endParaRPr lang="es-ES" altLang="es-AR" sz="2100" b="1" dirty="0">
              <a:solidFill>
                <a:srgbClr val="FFFF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794265" y="1259257"/>
            <a:ext cx="2995684" cy="857250"/>
          </a:xfrm>
        </p:spPr>
        <p:txBody>
          <a:bodyPr/>
          <a:lstStyle/>
          <a:p>
            <a:r>
              <a:rPr lang="es-AR" sz="2100" b="1" dirty="0">
                <a:solidFill>
                  <a:srgbClr val="FFFF00"/>
                </a:solidFill>
              </a:rPr>
              <a:t>Dosificador eléctrico </a:t>
            </a:r>
            <a:r>
              <a:rPr lang="es-AR" sz="2100" b="1" dirty="0" err="1">
                <a:solidFill>
                  <a:srgbClr val="FFFF00"/>
                </a:solidFill>
              </a:rPr>
              <a:t>Plantium</a:t>
            </a:r>
            <a:r>
              <a:rPr lang="es-AR" sz="21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506" y="2016552"/>
            <a:ext cx="2193841" cy="21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76812" y="402859"/>
            <a:ext cx="49507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sz="2600" b="1" dirty="0">
                <a:solidFill>
                  <a:srgbClr val="FFFF00"/>
                </a:solidFill>
                <a:latin typeface="+mn-lt"/>
              </a:rPr>
              <a:t>CONCLUSIONES Y </a:t>
            </a:r>
            <a:r>
              <a:rPr lang="es-AR" sz="2600" b="1" dirty="0" smtClean="0">
                <a:solidFill>
                  <a:srgbClr val="FFFF00"/>
                </a:solidFill>
                <a:latin typeface="+mn-lt"/>
              </a:rPr>
              <a:t>TENDENCIAS</a:t>
            </a:r>
            <a:endParaRPr lang="es-ES" altLang="es-AR" sz="2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829" y="1600956"/>
            <a:ext cx="9144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Automatización de la maquinaría agrícola.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Autorregulación de la maquinaría agrícola.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Robótica en agricultura y ganadería.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Gestión de la información a través de plataformas inteligentes.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Trazabilidad y segregación de la materia prima apuntando al AVO.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>
                <a:solidFill>
                  <a:schemeClr val="bg1"/>
                </a:solidFill>
              </a:rPr>
              <a:t>Telemetría para adquisición </a:t>
            </a:r>
            <a:r>
              <a:rPr lang="es-AR" sz="2400" b="1" dirty="0" smtClean="0">
                <a:solidFill>
                  <a:schemeClr val="bg1"/>
                </a:solidFill>
              </a:rPr>
              <a:t>de </a:t>
            </a:r>
            <a:r>
              <a:rPr lang="es-AR" sz="2400" b="1" dirty="0">
                <a:solidFill>
                  <a:schemeClr val="bg1"/>
                </a:solidFill>
              </a:rPr>
              <a:t>datos georreferenciados.</a:t>
            </a:r>
          </a:p>
        </p:txBody>
      </p:sp>
    </p:spTree>
    <p:extLst>
      <p:ext uri="{BB962C8B-B14F-4D97-AF65-F5344CB8AC3E}">
        <p14:creationId xmlns:p14="http://schemas.microsoft.com/office/powerpoint/2010/main" val="4529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0" y="1884174"/>
            <a:ext cx="6029924" cy="4973826"/>
          </a:xfrm>
        </p:spPr>
        <p:txBody>
          <a:bodyPr/>
          <a:lstStyle/>
          <a:p>
            <a:r>
              <a:rPr lang="es-AR" sz="2400" b="1" dirty="0" smtClean="0"/>
              <a:t>+30 Profesionales INTA participantes</a:t>
            </a:r>
            <a:endParaRPr lang="es-AR" sz="2400" b="1" dirty="0"/>
          </a:p>
          <a:p>
            <a:r>
              <a:rPr lang="es-AR" sz="2400" b="1" dirty="0" smtClean="0"/>
              <a:t>9 Universidades Vinculadas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s-AR" sz="2400" b="1" kern="1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pampeana  (granos)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s-AR" sz="2400" b="1" kern="1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Región NOA (caña)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s-AR" sz="2400" b="1" kern="1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es-AR" sz="2400" b="1" kern="1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Alto Valle  (frutas)</a:t>
            </a:r>
          </a:p>
          <a:p>
            <a:r>
              <a:rPr lang="es-AR" sz="2800" b="1" u="sng" dirty="0" smtClean="0"/>
              <a:t>Temáticas principales:</a:t>
            </a:r>
            <a:endParaRPr lang="es-AR" sz="2800" b="1" u="sng" dirty="0"/>
          </a:p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Mecanización (siembra y cosecha)</a:t>
            </a:r>
          </a:p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agronómico en cultivos</a:t>
            </a:r>
          </a:p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Ganadería de precisión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88230"/>
            <a:ext cx="4599296" cy="1485979"/>
          </a:xfrm>
        </p:spPr>
        <p:txBody>
          <a:bodyPr/>
          <a:lstStyle/>
          <a:p>
            <a:r>
              <a:rPr lang="es-AR" sz="3600" b="1" dirty="0" smtClean="0"/>
              <a:t>Proyecto </a:t>
            </a:r>
            <a:br>
              <a:rPr lang="es-AR" sz="3600" b="1" dirty="0" smtClean="0"/>
            </a:br>
            <a:r>
              <a:rPr lang="es-AR" sz="3600" b="1" dirty="0" smtClean="0"/>
              <a:t>Red Agricultura de Precision INTA</a:t>
            </a:r>
            <a:endParaRPr lang="es-AR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24" y="1519874"/>
            <a:ext cx="2768791" cy="52281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22" y="288230"/>
            <a:ext cx="3926693" cy="8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12453" r="9302" b="5084"/>
          <a:stretch/>
        </p:blipFill>
        <p:spPr>
          <a:xfrm>
            <a:off x="67843" y="1299949"/>
            <a:ext cx="8810633" cy="45037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5839" t="18797" r="25455" b="17584"/>
          <a:stretch/>
        </p:blipFill>
        <p:spPr>
          <a:xfrm>
            <a:off x="5138991" y="1427660"/>
            <a:ext cx="3725837" cy="34431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1364" t="13199" r="51678" b="9561"/>
          <a:stretch/>
        </p:blipFill>
        <p:spPr>
          <a:xfrm>
            <a:off x="2513726" y="2593074"/>
            <a:ext cx="2126513" cy="34255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49520" y="418994"/>
            <a:ext cx="619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http://www.agriculturadeprecision.org/</a:t>
            </a:r>
          </a:p>
        </p:txBody>
      </p:sp>
    </p:spTree>
    <p:extLst>
      <p:ext uri="{BB962C8B-B14F-4D97-AF65-F5344CB8AC3E}">
        <p14:creationId xmlns:p14="http://schemas.microsoft.com/office/powerpoint/2010/main" val="25575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" y="0"/>
            <a:ext cx="9144793" cy="6858594"/>
          </a:xfrm>
          <a:prstGeom prst="rect">
            <a:avLst/>
          </a:prstGeom>
        </p:spPr>
      </p:pic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95" y="3429297"/>
            <a:ext cx="9144000" cy="24230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Ricardo  </a:t>
            </a:r>
            <a:r>
              <a:rPr lang="es-AR" sz="2000" b="1" dirty="0">
                <a:solidFill>
                  <a:schemeClr val="bg1"/>
                </a:solidFill>
              </a:rPr>
              <a:t>Melchiori</a:t>
            </a:r>
            <a:endParaRPr lang="es-AR" sz="2000" dirty="0">
              <a:solidFill>
                <a:schemeClr val="bg1"/>
              </a:solidFill>
            </a:endParaRPr>
          </a:p>
          <a:p>
            <a:r>
              <a:rPr lang="es-AR" sz="1800" dirty="0">
                <a:solidFill>
                  <a:schemeClr val="bg1"/>
                </a:solidFill>
              </a:rPr>
              <a:t>Agricultura de Precisión- Fertilidad</a:t>
            </a:r>
          </a:p>
          <a:p>
            <a:r>
              <a:rPr lang="es-AR" sz="1800" dirty="0" smtClean="0">
                <a:solidFill>
                  <a:schemeClr val="bg1"/>
                </a:solidFill>
              </a:rPr>
              <a:t>Estación </a:t>
            </a:r>
            <a:r>
              <a:rPr lang="es-AR" sz="1800" dirty="0">
                <a:solidFill>
                  <a:schemeClr val="bg1"/>
                </a:solidFill>
              </a:rPr>
              <a:t>Experimental Agropecuaria Paraná</a:t>
            </a:r>
          </a:p>
          <a:p>
            <a:r>
              <a:rPr lang="es-AR" sz="1800" dirty="0">
                <a:solidFill>
                  <a:schemeClr val="bg1"/>
                </a:solidFill>
              </a:rPr>
              <a:t>Ruta </a:t>
            </a:r>
            <a:r>
              <a:rPr lang="es-AR" sz="1800" dirty="0" err="1">
                <a:solidFill>
                  <a:schemeClr val="bg1"/>
                </a:solidFill>
              </a:rPr>
              <a:t>prov</a:t>
            </a:r>
            <a:r>
              <a:rPr lang="es-AR" sz="1800" dirty="0">
                <a:solidFill>
                  <a:schemeClr val="bg1"/>
                </a:solidFill>
              </a:rPr>
              <a:t> n° 11, km 12.5</a:t>
            </a:r>
          </a:p>
          <a:p>
            <a:r>
              <a:rPr lang="es-AR" sz="1800" dirty="0" smtClean="0">
                <a:solidFill>
                  <a:schemeClr val="bg1"/>
                </a:solidFill>
              </a:rPr>
              <a:t>e-mail</a:t>
            </a:r>
            <a:r>
              <a:rPr lang="es-AR" sz="1800" dirty="0">
                <a:solidFill>
                  <a:schemeClr val="bg1"/>
                </a:solidFill>
              </a:rPr>
              <a:t>: </a:t>
            </a:r>
            <a:r>
              <a:rPr lang="es-AR" sz="1800" dirty="0" smtClean="0">
                <a:solidFill>
                  <a:schemeClr val="bg1"/>
                </a:solidFill>
              </a:rPr>
              <a:t>melchiori.ricardo@inta.gob.ar     http</a:t>
            </a:r>
            <a:r>
              <a:rPr lang="es-AR" sz="1800" dirty="0">
                <a:solidFill>
                  <a:schemeClr val="bg1"/>
                </a:solidFill>
              </a:rPr>
              <a:t>://inta.gob.ar/personas/melchiori.ricardo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1571" y="1627754"/>
            <a:ext cx="7315200" cy="1374754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Gracias!</a:t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sz="4000" b="1" dirty="0" smtClean="0">
                <a:solidFill>
                  <a:schemeClr val="bg1"/>
                </a:solidFill>
              </a:rPr>
              <a:t>www.agriculturadeprecision.org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4"/>
          <p:cNvSpPr/>
          <p:nvPr/>
        </p:nvSpPr>
        <p:spPr>
          <a:xfrm>
            <a:off x="5148000" y="5956560"/>
            <a:ext cx="3671999" cy="775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Nome do palestrante ou painelista (itálico)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Título da palestra ou painel conforme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programação escrita normal, fonte 15</a:t>
            </a:r>
          </a:p>
        </p:txBody>
      </p:sp>
      <p:sp>
        <p:nvSpPr>
          <p:cNvPr id="4" name="CaixaDeTexto 5"/>
          <p:cNvSpPr/>
          <p:nvPr/>
        </p:nvSpPr>
        <p:spPr>
          <a:xfrm>
            <a:off x="971640" y="404640"/>
            <a:ext cx="540036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Título do Slide (negrito, fonte 24)</a:t>
            </a:r>
          </a:p>
        </p:txBody>
      </p:sp>
      <p:sp>
        <p:nvSpPr>
          <p:cNvPr id="5" name="Espaço Reservado para Conteúdo 2"/>
          <p:cNvSpPr txBox="1">
            <a:spLocks noGrp="1"/>
          </p:cNvSpPr>
          <p:nvPr>
            <p:ph type="body" idx="4294967295"/>
          </p:nvPr>
        </p:nvSpPr>
        <p:spPr>
          <a:xfrm>
            <a:off x="457200" y="1412640"/>
            <a:ext cx="8229240" cy="4320000"/>
          </a:xfrm>
        </p:spPr>
        <p:txBody>
          <a:bodyPr/>
          <a:lstStyle/>
          <a:p>
            <a:pPr lvl="0">
              <a:buNone/>
            </a:pPr>
            <a:endParaRPr lang="pt-BR"/>
          </a:p>
        </p:txBody>
      </p:sp>
      <p:sp>
        <p:nvSpPr>
          <p:cNvPr id="6" name="CaixaDeTexto 9"/>
          <p:cNvSpPr/>
          <p:nvPr/>
        </p:nvSpPr>
        <p:spPr>
          <a:xfrm>
            <a:off x="7884360" y="476640"/>
            <a:ext cx="1043279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t-BR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Pág 04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4400" y="197532"/>
            <a:ext cx="69370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700" b="1" dirty="0" smtClean="0">
                <a:solidFill>
                  <a:srgbClr val="FFFF00"/>
                </a:solidFill>
              </a:rPr>
              <a:t>Área cultivada y producción en Argentina</a:t>
            </a:r>
            <a:endParaRPr lang="es-AR" sz="2700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57098" y="6299448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(Adaptado de Scaramuzza F 2016)</a:t>
            </a:r>
            <a:endParaRPr lang="es-A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6"/>
          <a:stretch/>
        </p:blipFill>
        <p:spPr bwMode="auto">
          <a:xfrm>
            <a:off x="214400" y="1592743"/>
            <a:ext cx="8730926" cy="359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4400" y="197532"/>
            <a:ext cx="69370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700" b="1" dirty="0" smtClean="0">
                <a:solidFill>
                  <a:srgbClr val="FFFF00"/>
                </a:solidFill>
              </a:rPr>
              <a:t>Área cultivada y producción en Argentina</a:t>
            </a:r>
            <a:endParaRPr lang="es-AR" sz="2700" b="1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57098" y="6299448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(Adaptado de Scaramuzza F 2016)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4484" t="34731" r="16258" b="16964"/>
          <a:stretch/>
        </p:blipFill>
        <p:spPr>
          <a:xfrm>
            <a:off x="-793" y="1217039"/>
            <a:ext cx="9112501" cy="357332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01051" y="4978874"/>
            <a:ext cx="2307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Scaramuzza y col 2017</a:t>
            </a:r>
          </a:p>
          <a:p>
            <a:r>
              <a:rPr lang="es-AR" b="1" dirty="0" smtClean="0"/>
              <a:t>Fuente: BCR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443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5"/>
          <a:stretch/>
        </p:blipFill>
        <p:spPr bwMode="auto">
          <a:xfrm>
            <a:off x="668740" y="1455167"/>
            <a:ext cx="6755640" cy="41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4400" y="197532"/>
            <a:ext cx="808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700" b="1" dirty="0">
                <a:solidFill>
                  <a:srgbClr val="FFFF00"/>
                </a:solidFill>
              </a:rPr>
              <a:t>Evolución de la adopción de tecnologías </a:t>
            </a:r>
            <a:r>
              <a:rPr lang="es-AR" sz="2700" b="1" dirty="0" smtClean="0">
                <a:solidFill>
                  <a:srgbClr val="FFFF00"/>
                </a:solidFill>
              </a:rPr>
              <a:t>del agro </a:t>
            </a:r>
          </a:p>
          <a:p>
            <a:pPr algn="ctr">
              <a:buNone/>
            </a:pPr>
            <a:r>
              <a:rPr lang="es-AR" sz="2700" b="1" dirty="0" smtClean="0">
                <a:solidFill>
                  <a:srgbClr val="FFFF00"/>
                </a:solidFill>
              </a:rPr>
              <a:t>en </a:t>
            </a:r>
            <a:r>
              <a:rPr lang="es-AR" sz="2700" b="1" dirty="0">
                <a:solidFill>
                  <a:srgbClr val="FFFF00"/>
                </a:solidFill>
              </a:rPr>
              <a:t>Argentina 1980-2015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57098" y="6299448"/>
            <a:ext cx="2969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(Adaptado de Scaramuzza F 2016)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04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3125" y="1194800"/>
            <a:ext cx="8397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s-AR" altLang="es-AR" sz="2400" b="1" i="1" dirty="0">
                <a:solidFill>
                  <a:srgbClr val="FFFF00"/>
                </a:solidFill>
              </a:rPr>
              <a:t>Evolución de la Agricultura de Precisión en Argentina 1998-2015.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3" y="1963381"/>
            <a:ext cx="8728136" cy="34953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308979" y="5554639"/>
            <a:ext cx="3644370" cy="41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600" b="1" dirty="0" smtClean="0">
                <a:solidFill>
                  <a:srgbClr val="FFFF00"/>
                </a:solidFill>
              </a:rPr>
              <a:t>Fuente</a:t>
            </a:r>
            <a:r>
              <a:rPr lang="es-AR" altLang="es-AR" sz="1400" b="1" dirty="0">
                <a:solidFill>
                  <a:srgbClr val="FFFF00"/>
                </a:solidFill>
              </a:rPr>
              <a:t>: INTA Manfredi – Septiembre 2017</a:t>
            </a:r>
          </a:p>
        </p:txBody>
      </p:sp>
    </p:spTree>
    <p:extLst>
      <p:ext uri="{BB962C8B-B14F-4D97-AF65-F5344CB8AC3E}">
        <p14:creationId xmlns:p14="http://schemas.microsoft.com/office/powerpoint/2010/main" val="23251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4573" y="141454"/>
            <a:ext cx="7236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2700" b="1" dirty="0">
                <a:solidFill>
                  <a:srgbClr val="FFFF00"/>
                </a:solidFill>
              </a:rPr>
              <a:t>Evolución de </a:t>
            </a:r>
            <a:r>
              <a:rPr lang="es-AR" sz="2700" b="1" dirty="0" smtClean="0">
                <a:solidFill>
                  <a:srgbClr val="FFFF00"/>
                </a:solidFill>
              </a:rPr>
              <a:t>ventas de tecnologías de AP en </a:t>
            </a:r>
            <a:r>
              <a:rPr lang="es-AR" sz="2700" b="1" dirty="0">
                <a:solidFill>
                  <a:srgbClr val="FFFF00"/>
                </a:solidFill>
              </a:rPr>
              <a:t>Argentina </a:t>
            </a:r>
            <a:r>
              <a:rPr lang="es-AR" sz="2700" b="1" dirty="0" smtClean="0">
                <a:solidFill>
                  <a:srgbClr val="FFFF00"/>
                </a:solidFill>
              </a:rPr>
              <a:t>1998-2016</a:t>
            </a:r>
            <a:endParaRPr lang="es-AR" sz="2700" b="1" dirty="0">
              <a:solidFill>
                <a:srgbClr val="FFFF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00097" y="1206535"/>
            <a:ext cx="8143804" cy="4737301"/>
            <a:chOff x="500097" y="1206535"/>
            <a:chExt cx="8143804" cy="473730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97" y="1206535"/>
              <a:ext cx="8143804" cy="473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25" y="1801839"/>
              <a:ext cx="3104560" cy="120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57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44843" y="174137"/>
            <a:ext cx="7236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2700" b="1" dirty="0">
                <a:solidFill>
                  <a:srgbClr val="FFFF00"/>
                </a:solidFill>
              </a:rPr>
              <a:t>Evolución de </a:t>
            </a:r>
            <a:r>
              <a:rPr lang="es-AR" sz="2700" b="1" dirty="0" smtClean="0">
                <a:solidFill>
                  <a:srgbClr val="FFFF00"/>
                </a:solidFill>
              </a:rPr>
              <a:t>monitores de rendimiento</a:t>
            </a:r>
          </a:p>
          <a:p>
            <a:pPr lvl="0" algn="ctr"/>
            <a:r>
              <a:rPr lang="es-AR" sz="2700" b="1" dirty="0" smtClean="0">
                <a:solidFill>
                  <a:srgbClr val="FFFF00"/>
                </a:solidFill>
              </a:rPr>
              <a:t> </a:t>
            </a:r>
            <a:r>
              <a:rPr lang="es-AR" sz="2700" b="1" dirty="0" smtClean="0">
                <a:solidFill>
                  <a:srgbClr val="FFFF00"/>
                </a:solidFill>
              </a:rPr>
              <a:t>en </a:t>
            </a:r>
            <a:r>
              <a:rPr lang="es-AR" sz="2700" b="1" dirty="0">
                <a:solidFill>
                  <a:srgbClr val="FFFF00"/>
                </a:solidFill>
              </a:rPr>
              <a:t>Argentina </a:t>
            </a:r>
            <a:r>
              <a:rPr lang="es-AR" sz="2700" b="1" dirty="0" smtClean="0">
                <a:solidFill>
                  <a:srgbClr val="FFFF00"/>
                </a:solidFill>
              </a:rPr>
              <a:t>1998-2016</a:t>
            </a:r>
            <a:endParaRPr lang="es-AR" sz="2700" b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3" y="2449157"/>
            <a:ext cx="5406961" cy="3249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324904" y="1190309"/>
            <a:ext cx="8494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monitoreo </a:t>
            </a:r>
            <a:r>
              <a:rPr lang="es-E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rendimiento permite </a:t>
            </a:r>
            <a:r>
              <a:rPr lang="es-ES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optimizar las tareas de cosecha</a:t>
            </a:r>
            <a:r>
              <a:rPr lang="es-ES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es-ES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Rendimiento – Flujo de granos – Humedad de los granos – Velocidad de cosecha…</a:t>
            </a:r>
            <a:endParaRPr lang="es-AR" i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4070" y="2394565"/>
            <a:ext cx="3304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9875" algn="l"/>
                <a:tab pos="2400300" algn="r"/>
                <a:tab pos="3429000" algn="r"/>
                <a:tab pos="4457700" algn="r"/>
              </a:tabLst>
            </a:pPr>
            <a:r>
              <a:rPr lang="es-AR" dirty="0" smtClean="0"/>
              <a:t>12.600 </a:t>
            </a:r>
            <a:r>
              <a:rPr lang="es-AR" dirty="0"/>
              <a:t>cosechadoras equipadas. </a:t>
            </a:r>
            <a:endParaRPr lang="es-AR" dirty="0" smtClean="0"/>
          </a:p>
          <a:p>
            <a:pPr algn="just">
              <a:spcAft>
                <a:spcPts val="0"/>
              </a:spcAft>
              <a:tabLst>
                <a:tab pos="269875" algn="l"/>
                <a:tab pos="2400300" algn="r"/>
                <a:tab pos="3429000" algn="r"/>
                <a:tab pos="4457700" algn="r"/>
              </a:tabLst>
            </a:pPr>
            <a:endParaRPr lang="es-AR" dirty="0"/>
          </a:p>
          <a:p>
            <a:pPr algn="just">
              <a:spcAft>
                <a:spcPts val="0"/>
              </a:spcAft>
              <a:tabLst>
                <a:tab pos="269875" algn="l"/>
                <a:tab pos="2400300" algn="r"/>
                <a:tab pos="3429000" algn="r"/>
                <a:tab pos="4457700" algn="r"/>
              </a:tabLst>
            </a:pPr>
            <a:r>
              <a:rPr lang="es-AR" dirty="0"/>
              <a:t>Muchos mapas de rendimiento no generan información confiable o los datos generados </a:t>
            </a:r>
            <a:r>
              <a:rPr lang="es-AR" dirty="0" smtClean="0"/>
              <a:t>no se analizan.</a:t>
            </a:r>
            <a:endParaRPr lang="es-AR" dirty="0"/>
          </a:p>
          <a:p>
            <a:pPr algn="just">
              <a:spcAft>
                <a:spcPts val="0"/>
              </a:spcAft>
              <a:tabLst>
                <a:tab pos="269875" algn="l"/>
                <a:tab pos="2400300" algn="r"/>
                <a:tab pos="3429000" algn="r"/>
                <a:tab pos="4457700" algn="r"/>
              </a:tabLst>
            </a:pPr>
            <a:endParaRPr lang="es-AR" dirty="0"/>
          </a:p>
          <a:p>
            <a:pPr algn="just">
              <a:spcAft>
                <a:spcPts val="0"/>
              </a:spcAft>
              <a:tabLst>
                <a:tab pos="269875" algn="l"/>
                <a:tab pos="2400300" algn="r"/>
                <a:tab pos="3429000" algn="r"/>
                <a:tab pos="4457700" algn="r"/>
              </a:tabLst>
            </a:pPr>
            <a:r>
              <a:rPr lang="es-ES" dirty="0"/>
              <a:t>El año 2016 se vendieron en Argentina 916 cosechadoras de gran tamaño y </a:t>
            </a:r>
            <a:r>
              <a:rPr lang="es-ES" dirty="0" smtClean="0"/>
              <a:t>equipamiento, 276 más que en 2015.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1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redeterminado">
  <a:themeElements>
    <a:clrScheme name="Diseño predeterminad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867</Words>
  <Application>Microsoft Office PowerPoint</Application>
  <PresentationFormat>Presentación en pantalla (4:3)</PresentationFormat>
  <Paragraphs>167</Paragraphs>
  <Slides>32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 Unicode MS</vt:lpstr>
      <vt:lpstr>Microsoft YaHei</vt:lpstr>
      <vt:lpstr>Arial</vt:lpstr>
      <vt:lpstr>Calibri</vt:lpstr>
      <vt:lpstr>Lucida Sans Unicode</vt:lpstr>
      <vt:lpstr>Monotype Sorts</vt:lpstr>
      <vt:lpstr>StarSymbol</vt:lpstr>
      <vt:lpstr>Tahoma</vt:lpstr>
      <vt:lpstr>Times New Roman</vt:lpstr>
      <vt:lpstr>Padrão</vt:lpstr>
      <vt:lpstr>Padrão 1</vt:lpstr>
      <vt:lpstr>6_Diseño predeterminado</vt:lpstr>
      <vt:lpstr>Presentación de PowerPoint</vt:lpstr>
      <vt:lpstr>AP en Argentina...</vt:lpstr>
      <vt:lpstr>Proyecto  Red Agricultura de Precision INTA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Cobertura del relevamiento por medio de una encuesta  distribuida x e-mail, disponible en una página Web (enero-abril 2013) n = 488 </vt:lpstr>
      <vt:lpstr>Presentación de PowerPoint</vt:lpstr>
      <vt:lpstr>Tecnologías que se utilizan</vt:lpstr>
      <vt:lpstr>Presentación de PowerPoint</vt:lpstr>
      <vt:lpstr>Que información  se procesa</vt:lpstr>
      <vt:lpstr>Que se necesita en AP?</vt:lpstr>
      <vt:lpstr>Limitantes de adopción para AP</vt:lpstr>
      <vt:lpstr>Problemas en el uso de AP</vt:lpstr>
      <vt:lpstr>Limitantes a la adopción de AP</vt:lpstr>
      <vt:lpstr>Problemas  a la adopción de AP</vt:lpstr>
      <vt:lpstr>PROYECCION DE AP</vt:lpstr>
      <vt:lpstr>Presentación de PowerPoint</vt:lpstr>
      <vt:lpstr>Temáticas de interés actual</vt:lpstr>
      <vt:lpstr>Presentación de PowerPoint</vt:lpstr>
      <vt:lpstr>Presentación de PowerPoint</vt:lpstr>
      <vt:lpstr>Pulverización Selectiva</vt:lpstr>
      <vt:lpstr>Presentación de PowerPoint</vt:lpstr>
      <vt:lpstr>Dosificador eléctrico Plantium.</vt:lpstr>
      <vt:lpstr>Presentación de PowerPoint</vt:lpstr>
      <vt:lpstr>Presentación de PowerPoint</vt:lpstr>
      <vt:lpstr>Gracias! www.agriculturadeprecision.org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Melchiori</dc:creator>
  <cp:lastModifiedBy>Ricardo J M Melchiori</cp:lastModifiedBy>
  <cp:revision>77</cp:revision>
  <dcterms:modified xsi:type="dcterms:W3CDTF">2017-09-24T20:22:31Z</dcterms:modified>
</cp:coreProperties>
</file>