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handoutMasterIdLst>
    <p:handoutMasterId r:id="rId12"/>
  </p:handoutMasterIdLst>
  <p:sldIdLst>
    <p:sldId id="256" r:id="rId2"/>
    <p:sldId id="257" r:id="rId3"/>
    <p:sldId id="258" r:id="rId4"/>
    <p:sldId id="259" r:id="rId5"/>
    <p:sldId id="264" r:id="rId6"/>
    <p:sldId id="260" r:id="rId7"/>
    <p:sldId id="261" r:id="rId8"/>
    <p:sldId id="263" r:id="rId9"/>
    <p:sldId id="265" r:id="rId10"/>
    <p:sldId id="262" r:id="rId11"/>
  </p:sldIdLst>
  <p:sldSz cx="9144000" cy="6858000" type="screen4x3"/>
  <p:notesSz cx="6888163" cy="100203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é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4" d="100"/>
          <a:sy n="54" d="100"/>
        </p:scale>
        <p:origin x="-1056" y="2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84870" cy="501015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901699" y="0"/>
            <a:ext cx="2984870" cy="501015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r">
              <a:defRPr sz="1200"/>
            </a:lvl1pPr>
          </a:lstStyle>
          <a:p>
            <a:fld id="{3BD05671-7441-4380-8D65-672A3906950A}" type="datetimeFigureOut">
              <a:rPr lang="pt-BR" smtClean="0"/>
              <a:t>13/06/2016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1" y="9517546"/>
            <a:ext cx="2984870" cy="501015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901699" y="9517546"/>
            <a:ext cx="2984870" cy="501015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r">
              <a:defRPr sz="1200"/>
            </a:lvl1pPr>
          </a:lstStyle>
          <a:p>
            <a:fld id="{FD7EFE17-9538-4683-B7C4-D19764822FC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75998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4DFDD-D597-4723-9602-DDB22512D017}" type="datetimeFigureOut">
              <a:rPr lang="pt-BR" smtClean="0"/>
              <a:t>13/06/2016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2F775-BEE4-4EA6-8316-92E37D18F4CC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4DFDD-D597-4723-9602-DDB22512D017}" type="datetimeFigureOut">
              <a:rPr lang="pt-BR" smtClean="0"/>
              <a:t>13/06/2016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2F775-BEE4-4EA6-8316-92E37D18F4CC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4DFDD-D597-4723-9602-DDB22512D017}" type="datetimeFigureOut">
              <a:rPr lang="pt-BR" smtClean="0"/>
              <a:t>13/06/2016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2F775-BEE4-4EA6-8316-92E37D18F4CC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4DFDD-D597-4723-9602-DDB22512D017}" type="datetimeFigureOut">
              <a:rPr lang="pt-BR" smtClean="0"/>
              <a:t>13/06/2016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2F775-BEE4-4EA6-8316-92E37D18F4CC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4DFDD-D597-4723-9602-DDB22512D017}" type="datetimeFigureOut">
              <a:rPr lang="pt-BR" smtClean="0"/>
              <a:t>13/06/2016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2F775-BEE4-4EA6-8316-92E37D18F4CC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4DFDD-D597-4723-9602-DDB22512D017}" type="datetimeFigureOut">
              <a:rPr lang="pt-BR" smtClean="0"/>
              <a:t>13/06/2016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2F775-BEE4-4EA6-8316-92E37D18F4CC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4DFDD-D597-4723-9602-DDB22512D017}" type="datetimeFigureOut">
              <a:rPr lang="pt-BR" smtClean="0"/>
              <a:t>13/06/2016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2F775-BEE4-4EA6-8316-92E37D18F4CC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4DFDD-D597-4723-9602-DDB22512D017}" type="datetimeFigureOut">
              <a:rPr lang="pt-BR" smtClean="0"/>
              <a:t>13/06/2016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2F775-BEE4-4EA6-8316-92E37D18F4CC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4DFDD-D597-4723-9602-DDB22512D017}" type="datetimeFigureOut">
              <a:rPr lang="pt-BR" smtClean="0"/>
              <a:t>13/06/2016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2F775-BEE4-4EA6-8316-92E37D18F4CC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4DFDD-D597-4723-9602-DDB22512D017}" type="datetimeFigureOut">
              <a:rPr lang="pt-BR" smtClean="0"/>
              <a:t>13/06/2016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2F775-BEE4-4EA6-8316-92E37D18F4CC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4DFDD-D597-4723-9602-DDB22512D017}" type="datetimeFigureOut">
              <a:rPr lang="pt-BR" smtClean="0"/>
              <a:t>13/06/2016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2F775-BEE4-4EA6-8316-92E37D18F4CC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C4DFDD-D597-4723-9602-DDB22512D017}" type="datetimeFigureOut">
              <a:rPr lang="pt-BR" smtClean="0"/>
              <a:t>13/06/2016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D2F775-BEE4-4EA6-8316-92E37D18F4CC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42910" y="-71462"/>
            <a:ext cx="7772400" cy="1143008"/>
          </a:xfrm>
        </p:spPr>
        <p:txBody>
          <a:bodyPr/>
          <a:lstStyle/>
          <a:p>
            <a:r>
              <a:rPr lang="pt-BR" b="1" dirty="0" smtClean="0"/>
              <a:t>O QUE É 70/30</a:t>
            </a:r>
            <a:endParaRPr lang="pt-BR" b="1" dirty="0"/>
          </a:p>
        </p:txBody>
      </p:sp>
      <p:pic>
        <p:nvPicPr>
          <p:cNvPr id="4" name="Imagem 3" descr="SLIDE 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488" y="1071546"/>
            <a:ext cx="3517706" cy="4000528"/>
          </a:xfrm>
          <a:prstGeom prst="rect">
            <a:avLst/>
          </a:prstGeom>
          <a:solidFill>
            <a:srgbClr val="000000">
              <a:shade val="95000"/>
            </a:srgbClr>
          </a:solidFill>
          <a:ln w="9525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sp>
        <p:nvSpPr>
          <p:cNvPr id="5" name="CaixaDeTexto 4"/>
          <p:cNvSpPr txBox="1"/>
          <p:nvPr/>
        </p:nvSpPr>
        <p:spPr>
          <a:xfrm>
            <a:off x="0" y="5286388"/>
            <a:ext cx="957266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500" b="1" dirty="0" smtClean="0">
                <a:solidFill>
                  <a:srgbClr val="00B050"/>
                </a:solidFill>
              </a:rPr>
              <a:t>70% </a:t>
            </a:r>
            <a:r>
              <a:rPr lang="pt-BR" sz="2100" b="1" dirty="0" smtClean="0"/>
              <a:t>DA SOJA E DO MILHO PODEM SER EXPORTADOS SEM INCIDÊNCIA DE ICMS</a:t>
            </a:r>
            <a:endParaRPr lang="pt-BR" sz="2100" b="1" dirty="0"/>
          </a:p>
        </p:txBody>
      </p:sp>
      <p:sp>
        <p:nvSpPr>
          <p:cNvPr id="6" name="CaixaDeTexto 5"/>
          <p:cNvSpPr txBox="1"/>
          <p:nvPr/>
        </p:nvSpPr>
        <p:spPr>
          <a:xfrm>
            <a:off x="0" y="5857892"/>
            <a:ext cx="9572660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500" b="1" dirty="0" smtClean="0">
                <a:solidFill>
                  <a:srgbClr val="00B050"/>
                </a:solidFill>
              </a:rPr>
              <a:t>30% </a:t>
            </a:r>
            <a:r>
              <a:rPr lang="pt-BR" sz="2200" b="1" dirty="0" smtClean="0"/>
              <a:t>DEVEM PERMANECER NO ESTADO, E SE FOREM EXPORTADOS HAVERÁ A COBRANÇA  DE </a:t>
            </a:r>
            <a:r>
              <a:rPr lang="pt-BR" sz="2200" b="1" dirty="0" smtClean="0">
                <a:solidFill>
                  <a:srgbClr val="FF0000"/>
                </a:solidFill>
              </a:rPr>
              <a:t>17%</a:t>
            </a:r>
            <a:r>
              <a:rPr lang="pt-BR" sz="2200" b="1" dirty="0" smtClean="0"/>
              <a:t> </a:t>
            </a:r>
            <a:r>
              <a:rPr lang="pt-BR" sz="2200" b="1" dirty="0" smtClean="0"/>
              <a:t>DE ICMS</a:t>
            </a:r>
            <a:endParaRPr lang="pt-BR" sz="2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57158" y="785802"/>
            <a:ext cx="8429684" cy="1143000"/>
          </a:xfrm>
        </p:spPr>
        <p:txBody>
          <a:bodyPr>
            <a:normAutofit/>
          </a:bodyPr>
          <a:lstStyle/>
          <a:p>
            <a:r>
              <a:rPr lang="pt-BR" dirty="0" smtClean="0"/>
              <a:t>O RESULTADO SERÁ</a:t>
            </a:r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>
            <a:off x="0" y="2710102"/>
            <a:ext cx="9144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5000" b="1" dirty="0" smtClean="0"/>
              <a:t>DESASTROSO PARA O </a:t>
            </a:r>
          </a:p>
          <a:p>
            <a:pPr algn="ctr"/>
            <a:r>
              <a:rPr lang="pt-BR" sz="5000" b="1" dirty="0" smtClean="0"/>
              <a:t>PRODUTOR </a:t>
            </a:r>
            <a:r>
              <a:rPr lang="pt-BR" sz="5000" b="1" dirty="0" smtClean="0"/>
              <a:t>!!!!!</a:t>
            </a:r>
            <a:endParaRPr lang="pt-BR" sz="5000" b="1" dirty="0"/>
          </a:p>
        </p:txBody>
      </p:sp>
      <p:sp>
        <p:nvSpPr>
          <p:cNvPr id="5" name="CaixaDeTexto 4"/>
          <p:cNvSpPr txBox="1"/>
          <p:nvPr/>
        </p:nvSpPr>
        <p:spPr>
          <a:xfrm>
            <a:off x="0" y="4721378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 smtClean="0"/>
              <a:t>SABE POR QUE?</a:t>
            </a:r>
          </a:p>
          <a:p>
            <a:pPr algn="ctr"/>
            <a:endParaRPr lang="pt-BR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142852"/>
            <a:ext cx="9144000" cy="1143000"/>
          </a:xfrm>
        </p:spPr>
        <p:txBody>
          <a:bodyPr>
            <a:normAutofit/>
          </a:bodyPr>
          <a:lstStyle/>
          <a:p>
            <a:r>
              <a:rPr lang="pt-BR" sz="4000" dirty="0" smtClean="0"/>
              <a:t>PREÇO DA SOJA DISPONÍVEL – FOB (R$)</a:t>
            </a:r>
            <a:endParaRPr lang="pt-BR" sz="4000" dirty="0"/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</p:nvPr>
        </p:nvGraphicFramePr>
        <p:xfrm>
          <a:off x="142874" y="1600200"/>
          <a:ext cx="8929720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5944"/>
                <a:gridCol w="1785944"/>
                <a:gridCol w="1785944"/>
                <a:gridCol w="1785944"/>
                <a:gridCol w="178594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LOCAL/DATA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10/02/2016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22/02/2016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25/02/2016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VARIAÇÃO (%)</a:t>
                      </a:r>
                      <a:endParaRPr lang="pt-B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Porto</a:t>
                      </a:r>
                      <a:r>
                        <a:rPr lang="pt-BR" sz="1600" baseline="0" dirty="0" smtClean="0"/>
                        <a:t> Rio Grande</a:t>
                      </a:r>
                      <a:endParaRPr lang="pt-B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80,50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81,50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80,00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-0,63</a:t>
                      </a:r>
                      <a:endParaRPr lang="pt-B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Porto Paranaguá</a:t>
                      </a:r>
                      <a:endParaRPr lang="pt-B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76,50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77,50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76,00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-0,66</a:t>
                      </a:r>
                      <a:endParaRPr lang="pt-B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Porto Santos</a:t>
                      </a:r>
                      <a:endParaRPr lang="pt-B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77,00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80,00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77,50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0,65</a:t>
                      </a:r>
                      <a:endParaRPr lang="pt-B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Rondonópolis/ MT</a:t>
                      </a:r>
                      <a:endParaRPr lang="pt-B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67,00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68,50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67,50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0,74</a:t>
                      </a:r>
                      <a:endParaRPr lang="pt-B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/>
                        <a:t>Campo Grande/MS</a:t>
                      </a:r>
                      <a:endParaRPr lang="pt-B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64,50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66,50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63,50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-1,57</a:t>
                      </a:r>
                      <a:endParaRPr lang="pt-B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Rio</a:t>
                      </a:r>
                      <a:r>
                        <a:rPr lang="pt-BR" baseline="0" dirty="0" smtClean="0"/>
                        <a:t> Verde/ GO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 smtClean="0">
                          <a:solidFill>
                            <a:srgbClr val="FF0000"/>
                          </a:solidFill>
                        </a:rPr>
                        <a:t>70,00</a:t>
                      </a:r>
                      <a:endParaRPr lang="pt-B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 smtClean="0">
                          <a:solidFill>
                            <a:srgbClr val="FF0000"/>
                          </a:solidFill>
                        </a:rPr>
                        <a:t>67,00</a:t>
                      </a:r>
                      <a:endParaRPr lang="pt-B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 smtClean="0">
                          <a:solidFill>
                            <a:srgbClr val="FF0000"/>
                          </a:solidFill>
                        </a:rPr>
                        <a:t>66,00</a:t>
                      </a:r>
                      <a:endParaRPr lang="pt-B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 smtClean="0">
                          <a:solidFill>
                            <a:srgbClr val="FF0000"/>
                          </a:solidFill>
                        </a:rPr>
                        <a:t>-6,06</a:t>
                      </a:r>
                      <a:endParaRPr lang="pt-B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Cascavel</a:t>
                      </a:r>
                      <a:r>
                        <a:rPr lang="pt-BR" baseline="0" dirty="0" smtClean="0"/>
                        <a:t>/PR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71,00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72,00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70,50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-0,71</a:t>
                      </a:r>
                      <a:endParaRPr lang="pt-B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dirty="0" err="1" smtClean="0"/>
                        <a:t>Goiatuba</a:t>
                      </a:r>
                      <a:r>
                        <a:rPr lang="pt-BR" dirty="0" smtClean="0"/>
                        <a:t>/</a:t>
                      </a:r>
                      <a:r>
                        <a:rPr lang="pt-BR" baseline="0" dirty="0" smtClean="0"/>
                        <a:t> GO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 smtClean="0">
                          <a:solidFill>
                            <a:srgbClr val="FF0000"/>
                          </a:solidFill>
                        </a:rPr>
                        <a:t>68,00</a:t>
                      </a:r>
                      <a:endParaRPr lang="pt-B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 smtClean="0">
                          <a:solidFill>
                            <a:srgbClr val="FF0000"/>
                          </a:solidFill>
                        </a:rPr>
                        <a:t>65,00</a:t>
                      </a:r>
                      <a:endParaRPr lang="pt-B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 smtClean="0">
                          <a:solidFill>
                            <a:srgbClr val="FF0000"/>
                          </a:solidFill>
                        </a:rPr>
                        <a:t>64,00</a:t>
                      </a:r>
                      <a:endParaRPr lang="pt-B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b="1" dirty="0" smtClean="0">
                          <a:solidFill>
                            <a:srgbClr val="FF0000"/>
                          </a:solidFill>
                        </a:rPr>
                        <a:t>-6,25</a:t>
                      </a:r>
                      <a:endParaRPr lang="pt-BR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928662" y="5715016"/>
          <a:ext cx="757243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3082"/>
                <a:gridCol w="1499837"/>
                <a:gridCol w="1499837"/>
                <a:gridCol w="1428037"/>
                <a:gridCol w="1571637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10/02/2016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22/02/2016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25/02/2016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VARIAÇÃO (%)</a:t>
                      </a:r>
                      <a:endParaRPr lang="pt-B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DÓLAR (US$)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3,941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3,961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3,939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-0,04</a:t>
                      </a:r>
                      <a:endParaRPr lang="pt-BR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CaixaDeTexto 5"/>
          <p:cNvSpPr txBox="1"/>
          <p:nvPr/>
        </p:nvSpPr>
        <p:spPr>
          <a:xfrm>
            <a:off x="7143768" y="5000636"/>
            <a:ext cx="185738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500" dirty="0" smtClean="0"/>
              <a:t>Fonte:</a:t>
            </a:r>
            <a:r>
              <a:rPr lang="pt-BR" sz="1500" dirty="0" err="1" smtClean="0"/>
              <a:t>Faeg</a:t>
            </a:r>
            <a:endParaRPr lang="pt-BR" sz="1500" dirty="0"/>
          </a:p>
        </p:txBody>
      </p:sp>
      <p:sp>
        <p:nvSpPr>
          <p:cNvPr id="7" name="CaixaDeTexto 6"/>
          <p:cNvSpPr txBox="1"/>
          <p:nvPr/>
        </p:nvSpPr>
        <p:spPr>
          <a:xfrm>
            <a:off x="7143768" y="6500834"/>
            <a:ext cx="185738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500" dirty="0" smtClean="0"/>
              <a:t>Fonte:</a:t>
            </a:r>
            <a:r>
              <a:rPr lang="pt-BR" sz="1500" dirty="0" err="1" smtClean="0"/>
              <a:t>Faeg</a:t>
            </a:r>
            <a:endParaRPr lang="pt-BR" sz="15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1156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SIMULAÇÃO DE IMPACTO</a:t>
            </a:r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>
            <a:off x="285720" y="2092596"/>
            <a:ext cx="54292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 smtClean="0"/>
              <a:t>SOJA:</a:t>
            </a:r>
          </a:p>
          <a:p>
            <a:r>
              <a:rPr lang="pt-BR" sz="2000" dirty="0" smtClean="0"/>
              <a:t>PRODUÇÃO </a:t>
            </a:r>
            <a:r>
              <a:rPr lang="pt-BR" sz="2000" dirty="0" smtClean="0"/>
              <a:t>EM 2016: 10.240.000 TON </a:t>
            </a:r>
            <a:endParaRPr lang="pt-BR" sz="2000" dirty="0"/>
          </a:p>
        </p:txBody>
      </p:sp>
      <p:cxnSp>
        <p:nvCxnSpPr>
          <p:cNvPr id="6" name="Conector de seta reta 5"/>
          <p:cNvCxnSpPr/>
          <p:nvPr/>
        </p:nvCxnSpPr>
        <p:spPr>
          <a:xfrm>
            <a:off x="4500562" y="2591074"/>
            <a:ext cx="107157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ixaDeTexto 6"/>
          <p:cNvSpPr txBox="1"/>
          <p:nvPr/>
        </p:nvSpPr>
        <p:spPr>
          <a:xfrm>
            <a:off x="5643570" y="2378348"/>
            <a:ext cx="26432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 smtClean="0"/>
              <a:t>171.000.000 SACAS</a:t>
            </a:r>
            <a:endParaRPr lang="pt-BR" sz="2000" dirty="0"/>
          </a:p>
        </p:txBody>
      </p:sp>
      <p:sp>
        <p:nvSpPr>
          <p:cNvPr id="8" name="CaixaDeTexto 7"/>
          <p:cNvSpPr txBox="1"/>
          <p:nvPr/>
        </p:nvSpPr>
        <p:spPr>
          <a:xfrm>
            <a:off x="285784" y="2878414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 smtClean="0"/>
              <a:t>ESTIMATIVA </a:t>
            </a:r>
            <a:r>
              <a:rPr lang="pt-BR" sz="2000" dirty="0" smtClean="0"/>
              <a:t>DE PREÇO AO PRODUTOR : </a:t>
            </a:r>
            <a:r>
              <a:rPr lang="pt-BR" sz="2000" dirty="0" smtClean="0"/>
              <a:t>+/- </a:t>
            </a:r>
            <a:r>
              <a:rPr lang="pt-BR" sz="2000" dirty="0" smtClean="0"/>
              <a:t>R$ 3,00/SC MENOR NA HORA DA VENDA</a:t>
            </a:r>
            <a:endParaRPr lang="pt-BR" sz="2000" dirty="0"/>
          </a:p>
        </p:txBody>
      </p:sp>
      <p:sp>
        <p:nvSpPr>
          <p:cNvPr id="9" name="CaixaDeTexto 8"/>
          <p:cNvSpPr txBox="1"/>
          <p:nvPr/>
        </p:nvSpPr>
        <p:spPr>
          <a:xfrm>
            <a:off x="285720" y="3449918"/>
            <a:ext cx="8715404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 smtClean="0"/>
              <a:t>PERDA </a:t>
            </a:r>
            <a:r>
              <a:rPr lang="pt-BR" sz="2000" dirty="0" smtClean="0"/>
              <a:t>DE RENDA POR SAFRA NO ESTADO DE GOIÁS /  </a:t>
            </a:r>
            <a:r>
              <a:rPr lang="pt-BR" sz="2000" dirty="0" smtClean="0"/>
              <a:t>SOJA: </a:t>
            </a:r>
            <a:endParaRPr lang="pt-BR" sz="2000" dirty="0" smtClean="0"/>
          </a:p>
          <a:p>
            <a:endParaRPr lang="pt-BR" sz="2000" b="1" dirty="0">
              <a:solidFill>
                <a:srgbClr val="FF0000"/>
              </a:solidFill>
            </a:endParaRPr>
          </a:p>
          <a:p>
            <a:pPr algn="ctr"/>
            <a:r>
              <a:rPr lang="pt-BR" sz="3600" b="1" dirty="0" smtClean="0">
                <a:solidFill>
                  <a:srgbClr val="FF0000"/>
                </a:solidFill>
              </a:rPr>
              <a:t>R</a:t>
            </a:r>
            <a:r>
              <a:rPr lang="pt-BR" sz="3600" b="1" dirty="0" smtClean="0">
                <a:solidFill>
                  <a:srgbClr val="FF0000"/>
                </a:solidFill>
              </a:rPr>
              <a:t>$ 512.000.000,00</a:t>
            </a:r>
            <a:endParaRPr lang="pt-BR" sz="3600" b="1" dirty="0">
              <a:solidFill>
                <a:srgbClr val="FF0000"/>
              </a:solidFill>
            </a:endParaRPr>
          </a:p>
        </p:txBody>
      </p:sp>
      <p:sp>
        <p:nvSpPr>
          <p:cNvPr id="17" name="CaixaDeTexto 16"/>
          <p:cNvSpPr txBox="1"/>
          <p:nvPr/>
        </p:nvSpPr>
        <p:spPr>
          <a:xfrm>
            <a:off x="7215206" y="7236132"/>
            <a:ext cx="1714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dirty="0" smtClean="0"/>
              <a:t>FONTE: FAEG</a:t>
            </a:r>
            <a:endParaRPr lang="pt-BR" dirty="0"/>
          </a:p>
        </p:txBody>
      </p:sp>
      <p:sp>
        <p:nvSpPr>
          <p:cNvPr id="16" name="CaixaDeTexto 15"/>
          <p:cNvSpPr txBox="1"/>
          <p:nvPr/>
        </p:nvSpPr>
        <p:spPr>
          <a:xfrm>
            <a:off x="7215206" y="4674966"/>
            <a:ext cx="1714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dirty="0" smtClean="0"/>
              <a:t>FONTE: FAEG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1156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SIMULAÇÃO DE IMPACTO</a:t>
            </a:r>
            <a:endParaRPr lang="pt-BR" dirty="0"/>
          </a:p>
        </p:txBody>
      </p:sp>
      <p:sp>
        <p:nvSpPr>
          <p:cNvPr id="11" name="CaixaDeTexto 10"/>
          <p:cNvSpPr txBox="1"/>
          <p:nvPr/>
        </p:nvSpPr>
        <p:spPr>
          <a:xfrm>
            <a:off x="366848" y="1988840"/>
            <a:ext cx="542928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200" b="1" dirty="0" smtClean="0"/>
              <a:t>MILHO:</a:t>
            </a:r>
          </a:p>
          <a:p>
            <a:r>
              <a:rPr lang="pt-BR" sz="2000" dirty="0" smtClean="0"/>
              <a:t>PRODUÇÃO EM 2016: 9.110.000 TON </a:t>
            </a:r>
            <a:endParaRPr lang="pt-BR" sz="2000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5795970" y="2274592"/>
            <a:ext cx="26432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 smtClean="0"/>
              <a:t>151.800.000 SACAS</a:t>
            </a:r>
            <a:endParaRPr lang="pt-BR" sz="2000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324544" y="2774658"/>
            <a:ext cx="914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 smtClean="0"/>
              <a:t>ESTIMATIVA DE PREÇO AO PRODUTOR : </a:t>
            </a:r>
            <a:r>
              <a:rPr lang="pt-BR" sz="2000" dirty="0" smtClean="0"/>
              <a:t>+/- </a:t>
            </a:r>
            <a:r>
              <a:rPr lang="pt-BR" sz="2000" dirty="0" smtClean="0"/>
              <a:t>R$ 5,00/SC MENOR NA HORA DA VENDA</a:t>
            </a:r>
            <a:endParaRPr lang="pt-BR" sz="2000" dirty="0"/>
          </a:p>
        </p:txBody>
      </p:sp>
      <p:sp>
        <p:nvSpPr>
          <p:cNvPr id="14" name="CaixaDeTexto 13"/>
          <p:cNvSpPr txBox="1"/>
          <p:nvPr/>
        </p:nvSpPr>
        <p:spPr>
          <a:xfrm>
            <a:off x="393100" y="3346162"/>
            <a:ext cx="8715404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 smtClean="0"/>
              <a:t>PERDA DE RENDA </a:t>
            </a:r>
            <a:r>
              <a:rPr lang="pt-BR" sz="2000" dirty="0" smtClean="0"/>
              <a:t>POR SAFRA NO ESTADO DE GOIÁS / </a:t>
            </a:r>
            <a:r>
              <a:rPr lang="pt-BR" sz="2000" dirty="0" smtClean="0"/>
              <a:t>MILHO: </a:t>
            </a:r>
            <a:endParaRPr lang="pt-BR" sz="2000" dirty="0" smtClean="0"/>
          </a:p>
          <a:p>
            <a:endParaRPr lang="pt-BR" sz="2000" b="1" dirty="0">
              <a:solidFill>
                <a:srgbClr val="FF0000"/>
              </a:solidFill>
            </a:endParaRPr>
          </a:p>
          <a:p>
            <a:pPr algn="ctr"/>
            <a:r>
              <a:rPr lang="pt-BR" sz="3600" b="1" dirty="0" smtClean="0">
                <a:solidFill>
                  <a:srgbClr val="FF0000"/>
                </a:solidFill>
              </a:rPr>
              <a:t>R</a:t>
            </a:r>
            <a:r>
              <a:rPr lang="pt-BR" sz="3600" b="1" dirty="0" smtClean="0">
                <a:solidFill>
                  <a:srgbClr val="FF0000"/>
                </a:solidFill>
              </a:rPr>
              <a:t>$ 759.000.000,00</a:t>
            </a:r>
            <a:endParaRPr lang="pt-BR" sz="3600" b="1" dirty="0">
              <a:solidFill>
                <a:srgbClr val="FF0000"/>
              </a:solidFill>
            </a:endParaRPr>
          </a:p>
        </p:txBody>
      </p:sp>
      <p:cxnSp>
        <p:nvCxnSpPr>
          <p:cNvPr id="15" name="Conector de seta reta 14"/>
          <p:cNvCxnSpPr/>
          <p:nvPr/>
        </p:nvCxnSpPr>
        <p:spPr>
          <a:xfrm>
            <a:off x="4572000" y="2530238"/>
            <a:ext cx="107157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aixaDeTexto 16"/>
          <p:cNvSpPr txBox="1"/>
          <p:nvPr/>
        </p:nvSpPr>
        <p:spPr>
          <a:xfrm>
            <a:off x="7215206" y="4674966"/>
            <a:ext cx="1714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dirty="0" smtClean="0"/>
              <a:t>FONTE: FAEG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57282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428604"/>
            <a:ext cx="9144000" cy="2857520"/>
          </a:xfrm>
        </p:spPr>
        <p:txBody>
          <a:bodyPr>
            <a:normAutofit/>
          </a:bodyPr>
          <a:lstStyle/>
          <a:p>
            <a:r>
              <a:rPr lang="pt-BR" dirty="0" smtClean="0"/>
              <a:t>PORTANTO HAVERÁ UMA TRANSFERÊNCIA DE CERCA DE </a:t>
            </a:r>
            <a:br>
              <a:rPr lang="pt-BR" dirty="0" smtClean="0"/>
            </a:br>
            <a:r>
              <a:rPr lang="pt-BR" dirty="0" smtClean="0"/>
              <a:t>R$ 1.271.000.000,00</a:t>
            </a:r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>
            <a:off x="1071538" y="3429000"/>
            <a:ext cx="700092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600" b="1" dirty="0" smtClean="0"/>
              <a:t>1,27 BILHÃO</a:t>
            </a:r>
            <a:endParaRPr lang="pt-BR" sz="6600" b="1" dirty="0"/>
          </a:p>
        </p:txBody>
      </p:sp>
      <p:sp>
        <p:nvSpPr>
          <p:cNvPr id="5" name="CaixaDeTexto 4"/>
          <p:cNvSpPr txBox="1"/>
          <p:nvPr/>
        </p:nvSpPr>
        <p:spPr>
          <a:xfrm>
            <a:off x="0" y="5241209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 smtClean="0"/>
              <a:t>DO PRODUTOR PARA A </a:t>
            </a:r>
            <a:r>
              <a:rPr lang="pt-BR" sz="4800" b="1" dirty="0" smtClean="0"/>
              <a:t>INDÚSTRIA</a:t>
            </a:r>
            <a:endParaRPr lang="pt-BR" sz="4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28596" y="2643182"/>
            <a:ext cx="8229600" cy="1143000"/>
          </a:xfrm>
        </p:spPr>
        <p:txBody>
          <a:bodyPr>
            <a:noAutofit/>
          </a:bodyPr>
          <a:lstStyle/>
          <a:p>
            <a:r>
              <a:rPr lang="pt-BR" sz="7200" dirty="0" smtClean="0"/>
              <a:t>E O GOVERNO?</a:t>
            </a:r>
            <a:endParaRPr lang="pt-BR" sz="7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142992"/>
            <a:ext cx="8229600" cy="1143000"/>
          </a:xfrm>
        </p:spPr>
        <p:txBody>
          <a:bodyPr>
            <a:noAutofit/>
          </a:bodyPr>
          <a:lstStyle/>
          <a:p>
            <a:r>
              <a:rPr lang="pt-BR" sz="5400" dirty="0" smtClean="0"/>
              <a:t>ARRECADARÁ CERCA DE </a:t>
            </a:r>
            <a:br>
              <a:rPr lang="pt-BR" sz="5400" dirty="0" smtClean="0"/>
            </a:br>
            <a:r>
              <a:rPr lang="pt-BR" sz="5400" dirty="0" smtClean="0"/>
              <a:t>R$ 110.500.000,00</a:t>
            </a:r>
            <a:endParaRPr lang="pt-BR" sz="5400" dirty="0"/>
          </a:p>
        </p:txBody>
      </p:sp>
      <p:sp>
        <p:nvSpPr>
          <p:cNvPr id="4" name="CaixaDeTexto 3"/>
          <p:cNvSpPr txBox="1"/>
          <p:nvPr/>
        </p:nvSpPr>
        <p:spPr>
          <a:xfrm>
            <a:off x="571472" y="2928934"/>
            <a:ext cx="800105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 smtClean="0"/>
              <a:t>POIS SÓ COBRARÁ ICMS DE </a:t>
            </a:r>
            <a:r>
              <a:rPr lang="pt-BR" sz="3600" dirty="0" smtClean="0"/>
              <a:t>+/-</a:t>
            </a:r>
            <a:r>
              <a:rPr lang="pt-BR" sz="3600" dirty="0" smtClean="0"/>
              <a:t>228.000 TON DE SOJA E DE </a:t>
            </a:r>
            <a:r>
              <a:rPr lang="pt-BR" sz="3600" dirty="0" smtClean="0"/>
              <a:t>+/- </a:t>
            </a:r>
            <a:r>
              <a:rPr lang="pt-BR" sz="3600" dirty="0" smtClean="0"/>
              <a:t>967.000 TON DE MILHO, QUE É O EXCESSO DE PRODUTO A SER TRIBUTADO!!!</a:t>
            </a:r>
          </a:p>
          <a:p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val="216777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23528" y="1142992"/>
            <a:ext cx="8229600" cy="1143000"/>
          </a:xfrm>
        </p:spPr>
        <p:txBody>
          <a:bodyPr>
            <a:noAutofit/>
          </a:bodyPr>
          <a:lstStyle/>
          <a:p>
            <a:r>
              <a:rPr lang="pt-BR" sz="3600" dirty="0" smtClean="0"/>
              <a:t>EXEMPLO DE CÁLCULO PARA SOJA </a:t>
            </a:r>
            <a:r>
              <a:rPr lang="pt-BR" sz="5400" dirty="0" smtClean="0"/>
              <a:t/>
            </a:r>
            <a:br>
              <a:rPr lang="pt-BR" sz="5400" dirty="0" smtClean="0"/>
            </a:br>
            <a:endParaRPr lang="pt-BR" sz="5400" dirty="0"/>
          </a:p>
        </p:txBody>
      </p:sp>
      <p:sp>
        <p:nvSpPr>
          <p:cNvPr id="4" name="CaixaDeTexto 3"/>
          <p:cNvSpPr txBox="1"/>
          <p:nvPr/>
        </p:nvSpPr>
        <p:spPr>
          <a:xfrm>
            <a:off x="571472" y="1685121"/>
            <a:ext cx="8321008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/>
              <a:t>Produção 2016 = 10.240 mil/ton.</a:t>
            </a:r>
          </a:p>
          <a:p>
            <a:endParaRPr lang="pt-BR" sz="3200" dirty="0" smtClean="0"/>
          </a:p>
          <a:p>
            <a:r>
              <a:rPr lang="pt-BR" sz="3200" dirty="0" smtClean="0"/>
              <a:t>Exportação livre (70%) </a:t>
            </a:r>
            <a:r>
              <a:rPr lang="pt-BR" sz="3200" dirty="0"/>
              <a:t>= 7.168 mil/ton.</a:t>
            </a:r>
          </a:p>
          <a:p>
            <a:endParaRPr lang="pt-BR" sz="3200" dirty="0" smtClean="0"/>
          </a:p>
          <a:p>
            <a:r>
              <a:rPr lang="pt-BR" sz="3200" dirty="0" smtClean="0"/>
              <a:t>Retenção do Estado (30%) = 3.072 mil/ton.</a:t>
            </a:r>
          </a:p>
          <a:p>
            <a:endParaRPr lang="pt-BR" sz="3200" dirty="0" smtClean="0"/>
          </a:p>
          <a:p>
            <a:r>
              <a:rPr lang="pt-BR" sz="3200" dirty="0" smtClean="0"/>
              <a:t>Exportação 2015 = 3.300 mil/ton.</a:t>
            </a:r>
          </a:p>
          <a:p>
            <a:endParaRPr lang="pt-BR" sz="3200" dirty="0"/>
          </a:p>
          <a:p>
            <a:r>
              <a:rPr lang="pt-BR" sz="3200" dirty="0" smtClean="0"/>
              <a:t>Soja tributada (17%) = 228 mil/ton. </a:t>
            </a:r>
            <a:endParaRPr lang="pt-BR" sz="3200" dirty="0"/>
          </a:p>
          <a:p>
            <a:r>
              <a:rPr lang="pt-BR" sz="3200" dirty="0" smtClean="0"/>
              <a:t> </a:t>
            </a:r>
            <a:endParaRPr lang="pt-BR" sz="3200" dirty="0"/>
          </a:p>
        </p:txBody>
      </p:sp>
    </p:spTree>
    <p:extLst>
      <p:ext uri="{BB962C8B-B14F-4D97-AF65-F5344CB8AC3E}">
        <p14:creationId xmlns:p14="http://schemas.microsoft.com/office/powerpoint/2010/main" val="2464830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9552" y="2708920"/>
            <a:ext cx="8229600" cy="1143000"/>
          </a:xfrm>
        </p:spPr>
        <p:txBody>
          <a:bodyPr>
            <a:noAutofit/>
          </a:bodyPr>
          <a:lstStyle/>
          <a:p>
            <a:r>
              <a:rPr lang="pt-BR" sz="5400" dirty="0" smtClean="0"/>
              <a:t>RESERVA DE MERCADO !!!!!</a:t>
            </a:r>
            <a:br>
              <a:rPr lang="pt-BR" sz="5400" dirty="0" smtClean="0"/>
            </a:br>
            <a:r>
              <a:rPr lang="pt-BR" sz="5400" dirty="0" smtClean="0"/>
              <a:t>AUMENTO DE CUSTOS AO SETOR PRODUTIVO</a:t>
            </a:r>
            <a:endParaRPr lang="pt-BR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139</TotalTime>
  <Words>332</Words>
  <Application>Microsoft Office PowerPoint</Application>
  <PresentationFormat>Apresentação na tela (4:3)</PresentationFormat>
  <Paragraphs>101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1" baseType="lpstr">
      <vt:lpstr>Tema do Office</vt:lpstr>
      <vt:lpstr>O QUE É 70/30</vt:lpstr>
      <vt:lpstr>O RESULTADO SERÁ</vt:lpstr>
      <vt:lpstr>PREÇO DA SOJA DISPONÍVEL – FOB (R$)</vt:lpstr>
      <vt:lpstr>SIMULAÇÃO DE IMPACTO</vt:lpstr>
      <vt:lpstr>SIMULAÇÃO DE IMPACTO</vt:lpstr>
      <vt:lpstr>PORTANTO HAVERÁ UMA TRANSFERÊNCIA DE CERCA DE  R$ 1.271.000.000,00</vt:lpstr>
      <vt:lpstr>E O GOVERNO?</vt:lpstr>
      <vt:lpstr>ARRECADARÁ CERCA DE  R$ 110.500.000,00</vt:lpstr>
      <vt:lpstr>EXEMPLO DE CÁLCULO PARA SOJA  </vt:lpstr>
      <vt:lpstr>RESERVA DE MERCADO !!!!! AUMENTO DE CUSTOS AO SETOR PRODUTIVO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 QUE É 70/30</dc:title>
  <dc:creator>Usuario</dc:creator>
  <cp:lastModifiedBy>alexandre camara</cp:lastModifiedBy>
  <cp:revision>15</cp:revision>
  <cp:lastPrinted>2016-06-13T19:20:12Z</cp:lastPrinted>
  <dcterms:created xsi:type="dcterms:W3CDTF">2016-06-12T14:29:21Z</dcterms:created>
  <dcterms:modified xsi:type="dcterms:W3CDTF">2016-06-13T20:42:27Z</dcterms:modified>
</cp:coreProperties>
</file>